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66" r:id="rId2"/>
    <p:sldId id="584" r:id="rId3"/>
    <p:sldId id="574" r:id="rId4"/>
    <p:sldId id="546" r:id="rId5"/>
    <p:sldId id="576" r:id="rId6"/>
    <p:sldId id="577" r:id="rId7"/>
    <p:sldId id="578" r:id="rId8"/>
    <p:sldId id="571" r:id="rId9"/>
    <p:sldId id="579" r:id="rId10"/>
    <p:sldId id="582" r:id="rId11"/>
    <p:sldId id="570" r:id="rId12"/>
    <p:sldId id="564" r:id="rId13"/>
    <p:sldId id="585" r:id="rId14"/>
    <p:sldId id="563" r:id="rId15"/>
    <p:sldId id="586" r:id="rId16"/>
    <p:sldId id="587" r:id="rId17"/>
  </p:sldIdLst>
  <p:sldSz cx="10691813" cy="7559675"/>
  <p:notesSz cx="6797675" cy="9926638"/>
  <p:custDataLst>
    <p:tags r:id="rId20"/>
  </p:custDataLst>
  <p:defaultTextStyle>
    <a:defPPr>
      <a:defRPr lang="en-US"/>
    </a:defPPr>
    <a:lvl1pPr marL="0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1pPr>
    <a:lvl2pPr marL="393741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2pPr>
    <a:lvl3pPr marL="787481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3pPr>
    <a:lvl4pPr marL="1181222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4pPr>
    <a:lvl5pPr marL="1574963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5pPr>
    <a:lvl6pPr marL="1968703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6pPr>
    <a:lvl7pPr marL="2362444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7pPr>
    <a:lvl8pPr marL="2756184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8pPr>
    <a:lvl9pPr marL="3149925" algn="l" defTabSz="787481" rtl="0" eaLnBrk="1" latinLnBrk="0" hangingPunct="1">
      <a:defRPr sz="15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0" pos="11" userDrawn="1">
          <p15:clr>
            <a:srgbClr val="A4A3A4"/>
          </p15:clr>
        </p15:guide>
        <p15:guide id="11" orient="horz" pos="2355" userDrawn="1">
          <p15:clr>
            <a:srgbClr val="A4A3A4"/>
          </p15:clr>
        </p15:guide>
        <p15:guide id="12" orient="horz" pos="1791" userDrawn="1">
          <p15:clr>
            <a:srgbClr val="A4A3A4"/>
          </p15:clr>
        </p15:guide>
        <p15:guide id="13" orient="horz" pos="2903" userDrawn="1">
          <p15:clr>
            <a:srgbClr val="A4A3A4"/>
          </p15:clr>
        </p15:guide>
        <p15:guide id="14" orient="horz" pos="3470" userDrawn="1">
          <p15:clr>
            <a:srgbClr val="A4A3A4"/>
          </p15:clr>
        </p15:guide>
        <p15:guide id="15" orient="horz" pos="19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400"/>
    <a:srgbClr val="FFFFFF"/>
    <a:srgbClr val="004A94"/>
    <a:srgbClr val="DAF1FB"/>
    <a:srgbClr val="90BCBF"/>
    <a:srgbClr val="C2CDD3"/>
    <a:srgbClr val="C0D3DA"/>
    <a:srgbClr val="B6C9D0"/>
    <a:srgbClr val="C9D4DA"/>
    <a:srgbClr val="BCC9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740" autoAdjust="0"/>
    <p:restoredTop sz="94940" autoAdjust="0"/>
  </p:normalViewPr>
  <p:slideViewPr>
    <p:cSldViewPr snapToGrid="0" showGuides="1">
      <p:cViewPr varScale="1">
        <p:scale>
          <a:sx n="132" d="100"/>
          <a:sy n="132" d="100"/>
        </p:scale>
        <p:origin x="888" y="132"/>
      </p:cViewPr>
      <p:guideLst>
        <p:guide pos="11"/>
        <p:guide orient="horz" pos="2355"/>
        <p:guide orient="horz" pos="1791"/>
        <p:guide orient="horz" pos="2903"/>
        <p:guide orient="horz" pos="3470"/>
        <p:guide orient="horz" pos="1910"/>
      </p:guideLst>
    </p:cSldViewPr>
  </p:slideViewPr>
  <p:outlineViewPr>
    <p:cViewPr>
      <p:scale>
        <a:sx n="33" d="100"/>
        <a:sy n="33" d="100"/>
      </p:scale>
      <p:origin x="0" y="-59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55" d="100"/>
          <a:sy n="55" d="100"/>
        </p:scale>
        <p:origin x="2940" y="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96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/>
              <a:t>Evolución resultado </a:t>
            </a:r>
            <a:r>
              <a:rPr lang="es-ES" dirty="0" smtClean="0"/>
              <a:t>presupuestario últimos</a:t>
            </a:r>
            <a:r>
              <a:rPr lang="es-ES" baseline="0" dirty="0" smtClean="0"/>
              <a:t> 6 años</a:t>
            </a:r>
            <a:endParaRPr lang="es-E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6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</c:dPt>
          <c:cat>
            <c:strRef>
              <c:f>Hoja1!$B$12:$G$12</c:f>
              <c:strCache>
                <c:ptCount val="6"/>
                <c:pt idx="0">
                  <c:v>Año 2012 </c:v>
                </c:pt>
                <c:pt idx="1">
                  <c:v>Año 2013</c:v>
                </c:pt>
                <c:pt idx="2">
                  <c:v>Año 2014</c:v>
                </c:pt>
                <c:pt idx="3">
                  <c:v>Año 2015</c:v>
                </c:pt>
                <c:pt idx="4">
                  <c:v>Año 2016</c:v>
                </c:pt>
                <c:pt idx="5">
                  <c:v>Año 2017</c:v>
                </c:pt>
              </c:strCache>
            </c:strRef>
          </c:cat>
          <c:val>
            <c:numRef>
              <c:f>Hoja1!$B$13:$G$13</c:f>
              <c:numCache>
                <c:formatCode>#,##0.00</c:formatCode>
                <c:ptCount val="6"/>
                <c:pt idx="0">
                  <c:v>-4463160</c:v>
                </c:pt>
                <c:pt idx="1">
                  <c:v>-3482674.93</c:v>
                </c:pt>
                <c:pt idx="2">
                  <c:v>-2999747.44</c:v>
                </c:pt>
                <c:pt idx="3">
                  <c:v>514544.47</c:v>
                </c:pt>
                <c:pt idx="4">
                  <c:v>168409</c:v>
                </c:pt>
                <c:pt idx="5">
                  <c:v>49785.56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7381808"/>
        <c:axId val="1127382352"/>
      </c:barChart>
      <c:catAx>
        <c:axId val="112738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27382352"/>
        <c:crosses val="autoZero"/>
        <c:auto val="1"/>
        <c:lblAlgn val="ctr"/>
        <c:lblOffset val="100"/>
        <c:noMultiLvlLbl val="0"/>
      </c:catAx>
      <c:valAx>
        <c:axId val="1127382352"/>
        <c:scaling>
          <c:orientation val="minMax"/>
        </c:scaling>
        <c:delete val="0"/>
        <c:axPos val="l"/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127381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 b="1"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6381908242892205E-2"/>
          <c:y val="7.26834383581456E-2"/>
          <c:w val="0.90326633644272858"/>
          <c:h val="0.81496182652897708"/>
        </c:manualLayout>
      </c:layout>
      <c:pieChart>
        <c:varyColors val="1"/>
        <c:ser>
          <c:idx val="0"/>
          <c:order val="0"/>
          <c:tx>
            <c:strRef>
              <c:f>Hoja1!$B$48</c:f>
              <c:strCache>
                <c:ptCount val="1"/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0053835002460858"/>
                  <c:y val="0.16376425424740623"/>
                </c:manualLayout>
              </c:layout>
              <c:tx>
                <c:rich>
                  <a:bodyPr/>
                  <a:lstStyle/>
                  <a:p>
                    <a:fld id="{BDB8A2FC-588E-4A30-AB23-D4199829C0CA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 </a:t>
                    </a:r>
                    <a:fld id="{FE325C71-94B3-492F-A0BF-1A5538C54D63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08B66570-9D07-49E9-8278-49EDB3593889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420852717284614"/>
                      <c:h val="0.204803225682510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6095637719872188E-2"/>
                  <c:y val="-0.21587613783426945"/>
                </c:manualLayout>
              </c:layout>
              <c:tx>
                <c:rich>
                  <a:bodyPr/>
                  <a:lstStyle/>
                  <a:p>
                    <a:fld id="{E95BA24B-E08A-48AF-B563-3B4B5B8F6EE2}" type="CATEGORYNAME">
                      <a:rPr lang="en-US"/>
                      <a:pPr/>
                      <a:t>[NOMBRE DE CATEGORÍA]</a:t>
                    </a:fld>
                    <a:endParaRPr lang="en-US" baseline="0"/>
                  </a:p>
                  <a:p>
                    <a:fld id="{40B6E00E-8DAC-440C-BFEA-2C1F0E96F314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fld id="{C623BE6A-D97B-43A8-AFEA-BDCF071F1DA1}" type="PERCENTAGE">
                      <a:rPr lang="en-US" baseline="0"/>
                      <a:pPr/>
                      <a:t>[PORCENTAJE]</a:t>
                    </a:fld>
                    <a:endParaRPr lang="es-ES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12812397973507"/>
                      <c:h val="0.204803225682510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7DCDF2F8-7466-48C5-9FE7-885F10DE6889}" type="CATEGORYNAME">
                      <a:rPr lang="en-US"/>
                      <a:pPr/>
                      <a:t>[NOMBRE DE CATEGORÍA]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654DA125-055E-4688-BB6B-AC31D01D2C4C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35059CED-5CB5-4CFE-BB2E-94F6D402C388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12122971544584"/>
                      <c:h val="0.204803225682510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8843575711056526E-2"/>
                  <c:y val="0.16143343952954214"/>
                </c:manualLayout>
              </c:layout>
              <c:tx>
                <c:rich>
                  <a:bodyPr/>
                  <a:lstStyle/>
                  <a:p>
                    <a:fld id="{71C539BA-0AD4-41CB-B9CF-66F00A4EBE90}" type="CATEGORYNAME">
                      <a:rPr lang="en-US"/>
                      <a:pPr/>
                      <a:t>[NOMBRE DE CATEGORÍA]</a:t>
                    </a:fld>
                    <a:endParaRPr lang="en-US"/>
                  </a:p>
                  <a:p>
                    <a:fld id="{153404E0-5CBA-4A0F-8DBF-0854AF0B607D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F82A64E0-7713-4ED3-9BD8-5F9417E131E7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4722371962058"/>
                      <c:h val="0.204803225682510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Hoja1!$A$49:$A$52</c:f>
              <c:strCache>
                <c:ptCount val="4"/>
                <c:pt idx="0">
                  <c:v>Patrocinadores</c:v>
                </c:pt>
                <c:pt idx="1">
                  <c:v>Subvenciones</c:v>
                </c:pt>
                <c:pt idx="2">
                  <c:v>Ventas</c:v>
                </c:pt>
                <c:pt idx="3">
                  <c:v>Otros ingresos</c:v>
                </c:pt>
              </c:strCache>
            </c:strRef>
          </c:cat>
          <c:val>
            <c:numRef>
              <c:f>Hoja1!$B$49:$B$52</c:f>
              <c:numCache>
                <c:formatCode>#,##0</c:formatCode>
                <c:ptCount val="4"/>
                <c:pt idx="0">
                  <c:v>14051822.99</c:v>
                </c:pt>
                <c:pt idx="1">
                  <c:v>14110240</c:v>
                </c:pt>
                <c:pt idx="2">
                  <c:v>22598619.84</c:v>
                </c:pt>
                <c:pt idx="3">
                  <c:v>2632210.4700000002</c:v>
                </c:pt>
              </c:numCache>
            </c:numRef>
          </c:val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tint val="54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tint val="77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2">
                  <a:shade val="76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2">
                  <a:shade val="53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7.2178940187542742E-2"/>
                  <c:y val="0.19562321376494604"/>
                </c:manualLayout>
              </c:layout>
              <c:tx>
                <c:rich>
                  <a:bodyPr/>
                  <a:lstStyle/>
                  <a:p>
                    <a:fld id="{2E68EC2A-7211-4636-9852-D02DD471D208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 </a:t>
                    </a:r>
                    <a:fld id="{DB954582-FF99-47EC-909B-FE93A0611F3F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21655ADC-4ED1-4E65-9319-E8736EB392D6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3754668331656902E-2"/>
                  <c:y val="-0.13302420530766995"/>
                </c:manualLayout>
              </c:layout>
              <c:tx>
                <c:rich>
                  <a:bodyPr/>
                  <a:lstStyle/>
                  <a:p>
                    <a:fld id="{B6A01212-FB59-42A1-9657-3D20535CA93D}" type="CATEGORYNAME">
                      <a:rPr lang="es-ES"/>
                      <a:pPr/>
                      <a:t>[NOMBRE DE CATEGORÍA]</a:t>
                    </a:fld>
                    <a:r>
                      <a:rPr lang="es-ES" baseline="0"/>
                      <a:t> </a:t>
                    </a:r>
                    <a:fld id="{78D4540D-B8A3-4D2D-9BB8-DFB895095C73}" type="VALUE">
                      <a:rPr lang="es-ES" baseline="0"/>
                      <a:pPr/>
                      <a:t>[VALOR]</a:t>
                    </a:fld>
                    <a:endParaRPr lang="es-ES" baseline="0"/>
                  </a:p>
                  <a:p>
                    <a:r>
                      <a:rPr lang="es-ES" baseline="0"/>
                      <a:t> </a:t>
                    </a:r>
                    <a:fld id="{6227FAFB-5DE8-4646-B8E6-4774FF4500F5}" type="PERCENTAGE">
                      <a:rPr lang="es-ES" baseline="0"/>
                      <a:pPr/>
                      <a:t>[PORCENTAJE]</a:t>
                    </a:fld>
                    <a:endParaRPr lang="es-E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891336270190893"/>
                      <c:h val="0.2318024691358024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4021741665569621E-2"/>
                  <c:y val="-0.19291533002819086"/>
                </c:manualLayout>
              </c:layout>
              <c:tx>
                <c:rich>
                  <a:bodyPr/>
                  <a:lstStyle/>
                  <a:p>
                    <a:fld id="{D7E65615-F32B-4675-9075-8E29F9AB773E}" type="CATEGORYNAME">
                      <a:rPr lang="en-US"/>
                      <a:pPr/>
                      <a:t>[NOMBRE DE CATEGORÍA]</a:t>
                    </a:fld>
                    <a:endParaRPr lang="en-US"/>
                  </a:p>
                  <a:p>
                    <a:r>
                      <a:rPr lang="en-US" baseline="0"/>
                      <a:t> </a:t>
                    </a:r>
                    <a:fld id="{A9C04729-8D10-4B35-9440-7EE8E1275394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D9A01BCF-6ECF-40DF-B536-D8D56B2F75CC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98048020109289"/>
                      <c:h val="0.2134871974619608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9543630834691946E-2"/>
                  <c:y val="0.12093710508408669"/>
                </c:manualLayout>
              </c:layout>
              <c:tx>
                <c:rich>
                  <a:bodyPr/>
                  <a:lstStyle/>
                  <a:p>
                    <a:fld id="{BDA652CD-9EC4-4166-9612-0D70C38C0F2D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 </a:t>
                    </a:r>
                    <a:fld id="{5CC7BDD7-FC1D-4802-A082-922BA8894522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F9EC97BA-DD87-448E-AB2B-4BFF0FD1CB77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7389896747487523E-3"/>
                  <c:y val="5.4399144551375525E-2"/>
                </c:manualLayout>
              </c:layout>
              <c:tx>
                <c:rich>
                  <a:bodyPr/>
                  <a:lstStyle/>
                  <a:p>
                    <a:fld id="{40EC3650-1883-4019-969D-BCBF8BB49492}" type="CATEGORYNAME">
                      <a:rPr lang="en-US"/>
                      <a:pPr/>
                      <a:t>[NOMBRE DE CATEGORÍA]</a:t>
                    </a:fld>
                    <a:r>
                      <a:rPr lang="en-US" baseline="0"/>
                      <a:t> </a:t>
                    </a:r>
                    <a:fld id="{F77FEE4F-B517-404C-B356-61E37690006D}" type="VALUE">
                      <a:rPr lang="en-US" baseline="0"/>
                      <a:pPr/>
                      <a:t>[VALOR]</a:t>
                    </a:fld>
                    <a:endParaRPr lang="en-US" baseline="0"/>
                  </a:p>
                  <a:p>
                    <a:r>
                      <a:rPr lang="en-US" baseline="0"/>
                      <a:t> </a:t>
                    </a:r>
                    <a:fld id="{07299FA4-EC74-47E4-BB79-2CBF18321198}" type="PERCENTAGE">
                      <a:rPr lang="en-US" baseline="0"/>
                      <a:pPr/>
                      <a:t>[PORCENTAJE]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Hoja1!$A$77:$A$81</c:f>
              <c:strCache>
                <c:ptCount val="5"/>
                <c:pt idx="0">
                  <c:v>Personal</c:v>
                </c:pt>
                <c:pt idx="1">
                  <c:v>Gatos de gestión</c:v>
                </c:pt>
                <c:pt idx="2">
                  <c:v>Producciones</c:v>
                </c:pt>
                <c:pt idx="3">
                  <c:v>Orquesta-Coro</c:v>
                </c:pt>
                <c:pt idx="4">
                  <c:v>Inversiones</c:v>
                </c:pt>
              </c:strCache>
            </c:strRef>
          </c:cat>
          <c:val>
            <c:numRef>
              <c:f>Hoja1!$B$77:$B$81</c:f>
              <c:numCache>
                <c:formatCode>#,##0</c:formatCode>
                <c:ptCount val="5"/>
                <c:pt idx="0">
                  <c:v>13285014.699999999</c:v>
                </c:pt>
                <c:pt idx="1">
                  <c:v>9889539</c:v>
                </c:pt>
                <c:pt idx="2">
                  <c:v>19264534</c:v>
                </c:pt>
                <c:pt idx="3">
                  <c:v>10634644</c:v>
                </c:pt>
                <c:pt idx="4">
                  <c:v>269375</c:v>
                </c:pt>
              </c:numCache>
            </c:numRef>
          </c:val>
        </c:ser>
        <c:dLbls>
          <c:dLblPos val="inEnd"/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742331288343599E-2"/>
          <c:y val="5.8375825329676397E-2"/>
          <c:w val="0.89317705715019702"/>
          <c:h val="0.8384927475287550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Title</c:v>
                </c:pt>
              </c:strCache>
            </c:strRef>
          </c:tx>
          <c:spPr>
            <a:solidFill>
              <a:srgbClr val="92D400"/>
            </a:solidFill>
            <a:ln w="12700">
              <a:solidFill>
                <a:prstClr val="white"/>
              </a:solidFill>
            </a:ln>
          </c:spPr>
          <c:dPt>
            <c:idx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9D36-465B-BF8B-6CF8D6384183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  <a:ln w="12700">
                <a:solidFill>
                  <a:prstClr val="white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9D36-465B-BF8B-6CF8D6384183}"/>
              </c:ext>
            </c:extLst>
          </c:dPt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9D36-465B-BF8B-6CF8D6384183}"/>
              </c:ext>
            </c:extLst>
          </c:dPt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9D36-465B-BF8B-6CF8D6384183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9D36-465B-BF8B-6CF8D6384183}"/>
              </c:ext>
            </c:extLst>
          </c:dPt>
          <c:dPt>
            <c:idx val="5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9D36-465B-BF8B-6CF8D6384183}"/>
              </c:ext>
            </c:extLst>
          </c:dPt>
          <c:cat>
            <c:strRef>
              <c:f>Sheet1!$A$2:$A$3</c:f>
              <c:strCache>
                <c:ptCount val="2"/>
                <c:pt idx="0">
                  <c:v>Lable 1</c:v>
                </c:pt>
                <c:pt idx="1">
                  <c:v>Lable 2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1.7</c:v>
                </c:pt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36-465B-BF8B-6CF8D63841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60"/>
        <c:holeSize val="66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5862" cy="495794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294" y="1"/>
            <a:ext cx="2945862" cy="495794"/>
          </a:xfrm>
          <a:prstGeom prst="rect">
            <a:avLst/>
          </a:prstGeom>
        </p:spPr>
        <p:txBody>
          <a:bodyPr vert="horz" lIns="90913" tIns="45457" rIns="90913" bIns="45457" rtlCol="0"/>
          <a:lstStyle>
            <a:lvl1pPr algn="r">
              <a:defRPr sz="1100"/>
            </a:lvl1pPr>
          </a:lstStyle>
          <a:p>
            <a:fld id="{B4AD245C-091B-44E2-BFB0-BD94217887F7}" type="datetimeFigureOut">
              <a:rPr lang="en-US" smtClean="0">
                <a:latin typeface="Arial" panose="020B0604020202020204" pitchFamily="34" charset="0"/>
              </a:rPr>
              <a:t>6/28/2018</a:t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29310"/>
            <a:ext cx="2945862" cy="495794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l">
              <a:defRPr sz="1100"/>
            </a:lvl1pPr>
          </a:lstStyle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294" y="9429310"/>
            <a:ext cx="2945862" cy="495794"/>
          </a:xfrm>
          <a:prstGeom prst="rect">
            <a:avLst/>
          </a:prstGeom>
        </p:spPr>
        <p:txBody>
          <a:bodyPr vert="horz" lIns="90913" tIns="45457" rIns="90913" bIns="45457" rtlCol="0" anchor="b"/>
          <a:lstStyle>
            <a:lvl1pPr algn="r">
              <a:defRPr sz="1100"/>
            </a:lvl1pPr>
          </a:lstStyle>
          <a:p>
            <a:fld id="{9A913F39-CFF6-40F1-84D1-700840B41EAB}" type="slidenum">
              <a:rPr lang="en-US" smtClean="0">
                <a:latin typeface="Arial" panose="020B0604020202020204" pitchFamily="34" charset="0"/>
              </a:rPr>
              <a:t>‹Nº›</a:t>
            </a:fld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81318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1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52" y="1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BA5BBE4-AEA3-489A-A28E-0C2FAF2506E3}" type="datetimeFigureOut">
              <a:rPr lang="en-US" smtClean="0"/>
              <a:pPr/>
              <a:t>6/28/2018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8478" tIns="49238" rIns="98478" bIns="492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7"/>
          </a:xfrm>
          <a:prstGeom prst="rect">
            <a:avLst/>
          </a:prstGeom>
        </p:spPr>
        <p:txBody>
          <a:bodyPr vert="horz" lIns="98478" tIns="49238" rIns="98478" bIns="4923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7" y="9428588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52" y="9428588"/>
            <a:ext cx="2945659" cy="496332"/>
          </a:xfrm>
          <a:prstGeom prst="rect">
            <a:avLst/>
          </a:prstGeom>
        </p:spPr>
        <p:txBody>
          <a:bodyPr vert="horz" lIns="98478" tIns="49238" rIns="98478" bIns="49238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0F4A2C8-6C88-4E71-83EE-698B9D4FE22F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7302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93741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787481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181222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574963" algn="l" defTabSz="787481" rtl="0" eaLnBrk="1" latinLnBrk="0" hangingPunct="1">
      <a:defRPr sz="1033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968703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6pPr>
    <a:lvl7pPr marL="2362444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7pPr>
    <a:lvl8pPr marL="2756184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8pPr>
    <a:lvl9pPr marL="3149925" algn="l" defTabSz="787481" rtl="0" eaLnBrk="1" latinLnBrk="0" hangingPunct="1">
      <a:defRPr sz="103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29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44538"/>
            <a:ext cx="526415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4A2C8-6C88-4E71-83EE-698B9D4FE2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7874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7320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1"/>
          </p:nvPr>
        </p:nvSpPr>
        <p:spPr>
          <a:xfrm>
            <a:off x="2646700" y="784072"/>
            <a:ext cx="5400000" cy="5400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48300" y="6464231"/>
            <a:ext cx="4783901" cy="5573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2200" b="1">
                <a:solidFill>
                  <a:schemeClr val="tx1"/>
                </a:solidFill>
              </a:defRPr>
            </a:lvl1pPr>
            <a:lvl2pPr marL="0" indent="0" algn="l">
              <a:buNone/>
              <a:defRPr sz="1800" b="0"/>
            </a:lvl2pPr>
            <a:lvl3pPr marL="990571" indent="0" algn="ctr">
              <a:buNone/>
              <a:defRPr sz="1950"/>
            </a:lvl3pPr>
            <a:lvl4pPr marL="1485856" indent="0" algn="ctr">
              <a:buNone/>
              <a:defRPr sz="1733"/>
            </a:lvl4pPr>
            <a:lvl5pPr marL="1981140" indent="0" algn="ctr">
              <a:buNone/>
              <a:defRPr sz="1733"/>
            </a:lvl5pPr>
            <a:lvl6pPr marL="2476426" indent="0" algn="ctr">
              <a:buNone/>
              <a:defRPr sz="1733"/>
            </a:lvl6pPr>
            <a:lvl7pPr marL="2971711" indent="0" algn="ctr">
              <a:buNone/>
              <a:defRPr sz="1733"/>
            </a:lvl7pPr>
            <a:lvl8pPr marL="3466995" indent="0" algn="ctr">
              <a:buNone/>
              <a:defRPr sz="1733"/>
            </a:lvl8pPr>
            <a:lvl9pPr marL="3962281" indent="0" algn="ctr">
              <a:buNone/>
              <a:defRPr sz="1733"/>
            </a:lvl9pPr>
          </a:lstStyle>
          <a:p>
            <a:r>
              <a:rPr lang="en-US" noProof="0" dirty="0"/>
              <a:t>Click to edit Master title style</a:t>
            </a:r>
          </a:p>
          <a:p>
            <a:pPr lvl="1"/>
            <a:r>
              <a:rPr lang="en-US" noProof="0" dirty="0"/>
              <a:t>Click to edit Master subtitle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8297" y="7034698"/>
            <a:ext cx="4783902" cy="3289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464341" y="412983"/>
            <a:ext cx="1872000" cy="3492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8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0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1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3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7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8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307946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50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3388" y="349990"/>
            <a:ext cx="9823450" cy="368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33388" y="1874170"/>
            <a:ext cx="9823450" cy="515771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defRPr sz="1733"/>
            </a:lvl1pPr>
            <a:lvl2pPr>
              <a:defRPr sz="1733"/>
            </a:lvl2pPr>
            <a:lvl3pPr>
              <a:defRPr sz="1733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7893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7056"/>
            <a:ext cx="9823451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91" y="349990"/>
            <a:ext cx="9823451" cy="36706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33388" y="2261955"/>
            <a:ext cx="9823450" cy="448533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33388" y="1836738"/>
            <a:ext cx="9823450" cy="40387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33391" y="6747289"/>
            <a:ext cx="9823451" cy="28741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70294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90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990"/>
            <a:ext cx="9823450" cy="3682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hart Placeholder 3"/>
          <p:cNvSpPr>
            <a:spLocks noGrp="1"/>
          </p:cNvSpPr>
          <p:nvPr>
            <p:ph type="chart" sz="quarter" idx="15"/>
          </p:nvPr>
        </p:nvSpPr>
        <p:spPr>
          <a:xfrm>
            <a:off x="449462" y="2261950"/>
            <a:ext cx="3141048" cy="448533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43749" y="1835673"/>
            <a:ext cx="3146761" cy="4322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Chart Placeholder 3"/>
          <p:cNvSpPr>
            <a:spLocks noGrp="1"/>
          </p:cNvSpPr>
          <p:nvPr>
            <p:ph type="chart" sz="quarter" idx="19"/>
          </p:nvPr>
        </p:nvSpPr>
        <p:spPr>
          <a:xfrm>
            <a:off x="3785015" y="2261950"/>
            <a:ext cx="3123370" cy="448533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785016" y="1835674"/>
            <a:ext cx="3123370" cy="432231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21"/>
          </p:nvPr>
        </p:nvSpPr>
        <p:spPr>
          <a:xfrm>
            <a:off x="7102890" y="2261950"/>
            <a:ext cx="3153948" cy="4485334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098210" y="1828900"/>
            <a:ext cx="3158641" cy="439004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33388" y="6747288"/>
            <a:ext cx="9823449" cy="286925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8164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of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990"/>
            <a:ext cx="9823450" cy="368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quarter" idx="10"/>
          </p:nvPr>
        </p:nvSpPr>
        <p:spPr>
          <a:xfrm>
            <a:off x="433389" y="1835676"/>
            <a:ext cx="4648602" cy="5199025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5" name="Content Placeholder 3"/>
          <p:cNvSpPr>
            <a:spLocks noGrp="1"/>
          </p:cNvSpPr>
          <p:nvPr>
            <p:ph sz="quarter" idx="20"/>
          </p:nvPr>
        </p:nvSpPr>
        <p:spPr>
          <a:xfrm>
            <a:off x="5612282" y="1835676"/>
            <a:ext cx="4644556" cy="5199025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428912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-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987"/>
            <a:ext cx="9823450" cy="368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0"/>
          </p:nvPr>
        </p:nvSpPr>
        <p:spPr>
          <a:xfrm>
            <a:off x="433388" y="1835676"/>
            <a:ext cx="4659283" cy="5199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448137" algn="r"/>
              </a:tabLst>
              <a:defRPr sz="1733"/>
            </a:lvl1pPr>
            <a:lvl2pPr>
              <a:tabLst>
                <a:tab pos="5448137" algn="r"/>
              </a:tabLst>
              <a:defRPr sz="1733"/>
            </a:lvl2pPr>
            <a:lvl3pPr>
              <a:tabLst>
                <a:tab pos="5448137" algn="r"/>
              </a:tabLst>
              <a:defRPr sz="1733"/>
            </a:lvl3pPr>
            <a:lvl4pPr>
              <a:tabLst>
                <a:tab pos="5448137" algn="r"/>
              </a:tabLst>
              <a:defRPr sz="1733"/>
            </a:lvl4pPr>
            <a:lvl5pPr>
              <a:tabLst>
                <a:tab pos="5448137" algn="r"/>
              </a:tabLst>
              <a:defRPr baseline="0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20"/>
          </p:nvPr>
        </p:nvSpPr>
        <p:spPr>
          <a:xfrm>
            <a:off x="5598468" y="1835676"/>
            <a:ext cx="4658369" cy="5199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448137" algn="r"/>
              </a:tabLst>
              <a:defRPr sz="1733"/>
            </a:lvl1pPr>
            <a:lvl2pPr>
              <a:tabLst>
                <a:tab pos="5448137" algn="r"/>
              </a:tabLst>
              <a:defRPr sz="1733"/>
            </a:lvl2pPr>
            <a:lvl3pPr>
              <a:tabLst>
                <a:tab pos="5448137" algn="r"/>
              </a:tabLst>
              <a:defRPr sz="1733"/>
            </a:lvl3pPr>
            <a:lvl4pPr>
              <a:tabLst>
                <a:tab pos="5448137" algn="r"/>
              </a:tabLst>
              <a:defRPr sz="1733"/>
            </a:lvl4pPr>
            <a:lvl5pPr>
              <a:tabLst>
                <a:tab pos="5448137" algn="r"/>
              </a:tabLst>
              <a:defRPr baseline="0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31036312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quarter" idx="10"/>
          </p:nvPr>
        </p:nvSpPr>
        <p:spPr>
          <a:xfrm>
            <a:off x="433388" y="1835676"/>
            <a:ext cx="4684044" cy="4911612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5560956" y="2342434"/>
            <a:ext cx="4695882" cy="4404850"/>
          </a:xfrm>
        </p:spPr>
        <p:txBody>
          <a:bodyPr/>
          <a:lstStyle/>
          <a:p>
            <a:r>
              <a:rPr lang="en-US" noProof="0" smtClean="0"/>
              <a:t>Click icon to add chart</a:t>
            </a:r>
            <a:endParaRPr lang="en-US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560956" y="1835673"/>
            <a:ext cx="4695882" cy="46372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990"/>
            <a:ext cx="9823450" cy="368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33388" y="6747289"/>
            <a:ext cx="9823450" cy="28692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6623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5560956" y="2342434"/>
            <a:ext cx="4695882" cy="44048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5560956" y="1835673"/>
            <a:ext cx="4695882" cy="46372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990"/>
            <a:ext cx="9823450" cy="3682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433389" y="6747290"/>
            <a:ext cx="9798088" cy="286924"/>
          </a:xfrm>
        </p:spPr>
        <p:txBody>
          <a:bodyPr>
            <a:normAutofit/>
          </a:bodyPr>
          <a:lstStyle>
            <a:lvl1pPr>
              <a:spcAft>
                <a:spcPts val="0"/>
              </a:spcAft>
              <a:defRPr sz="1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sz="quarter" idx="24"/>
          </p:nvPr>
        </p:nvSpPr>
        <p:spPr>
          <a:xfrm>
            <a:off x="433389" y="2342434"/>
            <a:ext cx="4688646" cy="44048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433385" y="1835673"/>
            <a:ext cx="4688649" cy="463729"/>
          </a:xfrm>
        </p:spPr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28567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4" y="349990"/>
            <a:ext cx="9823449" cy="368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33389" y="1835675"/>
            <a:ext cx="3917486" cy="5199027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779704" y="1874176"/>
            <a:ext cx="5477134" cy="5160528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89027477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with quo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92" y="349987"/>
            <a:ext cx="9823451" cy="36828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6645448" y="1828388"/>
            <a:ext cx="3611390" cy="5206312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448137" algn="r"/>
              </a:tabLst>
              <a:defRPr sz="2383">
                <a:solidFill>
                  <a:schemeClr val="accent3"/>
                </a:solidFill>
              </a:defRPr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6"/>
          </p:nvPr>
        </p:nvSpPr>
        <p:spPr>
          <a:xfrm>
            <a:off x="433388" y="1835672"/>
            <a:ext cx="5712303" cy="5199026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9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98019857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94" y="349987"/>
            <a:ext cx="9823449" cy="3682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7101" y="1870153"/>
            <a:ext cx="2378297" cy="1388916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942302" y="1874172"/>
            <a:ext cx="2378297" cy="1388916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394883" y="1874172"/>
            <a:ext cx="2378297" cy="1388916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885037" y="1874172"/>
            <a:ext cx="2378297" cy="1388916"/>
          </a:xfrm>
        </p:spPr>
        <p:txBody>
          <a:bodyPr lIns="0" tIns="0" rIns="0" bIns="0">
            <a:noAutofit/>
          </a:bodyPr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33388" y="3439833"/>
            <a:ext cx="2385723" cy="359084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91094" indent="-1910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0"/>
              </a:spcAft>
              <a:defRPr baseline="0"/>
            </a:lvl5pPr>
            <a:lvl6pPr marL="386089" indent="-1910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0"/>
              </a:spcAft>
              <a:defRPr/>
            </a:lvl7pPr>
            <a:lvl8pPr marL="386089" indent="-191094">
              <a:spcAft>
                <a:spcPts val="0"/>
              </a:spcAft>
              <a:defRPr/>
            </a:lvl8pPr>
            <a:lvl9pPr marL="386089" indent="-1910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5400449" y="3439834"/>
            <a:ext cx="2378297" cy="359486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91094" indent="-1910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0"/>
              </a:spcAft>
              <a:defRPr baseline="0"/>
            </a:lvl5pPr>
            <a:lvl6pPr marL="386089" indent="-1910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0"/>
              </a:spcAft>
              <a:defRPr/>
            </a:lvl7pPr>
            <a:lvl8pPr marL="386089" indent="-191094">
              <a:spcAft>
                <a:spcPts val="0"/>
              </a:spcAft>
              <a:defRPr/>
            </a:lvl8pPr>
            <a:lvl9pPr marL="386089" indent="-1910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46941" y="3443858"/>
            <a:ext cx="2378297" cy="3590844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91094" indent="-1910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0"/>
              </a:spcAft>
              <a:defRPr baseline="0"/>
            </a:lvl5pPr>
            <a:lvl6pPr marL="386089" indent="-1910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0"/>
              </a:spcAft>
              <a:defRPr/>
            </a:lvl7pPr>
            <a:lvl8pPr marL="386089" indent="-191094">
              <a:spcAft>
                <a:spcPts val="0"/>
              </a:spcAft>
              <a:defRPr/>
            </a:lvl8pPr>
            <a:lvl9pPr marL="386089" indent="-1910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7891535" y="3439833"/>
            <a:ext cx="2365303" cy="359084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buNone/>
              <a:defRPr/>
            </a:lvl3pPr>
            <a:lvl4pPr marL="191094" indent="-191094">
              <a:spcAft>
                <a:spcPts val="0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0"/>
              </a:spcAft>
              <a:defRPr baseline="0"/>
            </a:lvl5pPr>
            <a:lvl6pPr marL="386089" indent="-191094">
              <a:spcAft>
                <a:spcPts val="0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0"/>
              </a:spcAft>
              <a:defRPr/>
            </a:lvl7pPr>
            <a:lvl8pPr marL="386089" indent="-191094">
              <a:spcAft>
                <a:spcPts val="0"/>
              </a:spcAft>
              <a:defRPr/>
            </a:lvl8pPr>
            <a:lvl9pPr marL="386089" indent="-191094">
              <a:spcAft>
                <a:spcPts val="0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21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93032526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Circle 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gray">
          <a:xfrm>
            <a:off x="3276700" y="1709838"/>
            <a:ext cx="4140000" cy="41400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 lIns="108000" tIns="108000" rIns="108000" bIns="108000" anchor="ctr" anchorCtr="0">
            <a:normAutofit/>
          </a:bodyPr>
          <a:lstStyle>
            <a:lvl1pPr algn="ctr">
              <a:lnSpc>
                <a:spcPts val="4200"/>
              </a:lnSpc>
              <a:defRPr sz="3800" b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48300" y="6464231"/>
            <a:ext cx="4783901" cy="55738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800">
                <a:solidFill>
                  <a:schemeClr val="tx1"/>
                </a:solidFill>
              </a:defRPr>
            </a:lvl1pPr>
            <a:lvl2pPr marL="495286" indent="0" algn="ctr">
              <a:buNone/>
              <a:defRPr sz="2167"/>
            </a:lvl2pPr>
            <a:lvl3pPr marL="990571" indent="0" algn="ctr">
              <a:buNone/>
              <a:defRPr sz="1950"/>
            </a:lvl3pPr>
            <a:lvl4pPr marL="1485856" indent="0" algn="ctr">
              <a:buNone/>
              <a:defRPr sz="1733"/>
            </a:lvl4pPr>
            <a:lvl5pPr marL="1981140" indent="0" algn="ctr">
              <a:buNone/>
              <a:defRPr sz="1733"/>
            </a:lvl5pPr>
            <a:lvl6pPr marL="2476426" indent="0" algn="ctr">
              <a:buNone/>
              <a:defRPr sz="1733"/>
            </a:lvl6pPr>
            <a:lvl7pPr marL="2971711" indent="0" algn="ctr">
              <a:buNone/>
              <a:defRPr sz="1733"/>
            </a:lvl7pPr>
            <a:lvl8pPr marL="3466995" indent="0" algn="ctr">
              <a:buNone/>
              <a:defRPr sz="1733"/>
            </a:lvl8pPr>
            <a:lvl9pPr marL="3962281" indent="0" algn="ctr">
              <a:buNone/>
              <a:defRPr sz="1733"/>
            </a:lvl9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8297" y="7034698"/>
            <a:ext cx="4783902" cy="3289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Aft>
                <a:spcPts val="0"/>
              </a:spcAft>
              <a:defRPr sz="10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grpSp>
        <p:nvGrpSpPr>
          <p:cNvPr id="16" name="Group 15"/>
          <p:cNvGrpSpPr>
            <a:grpSpLocks noChangeAspect="1"/>
          </p:cNvGrpSpPr>
          <p:nvPr userDrawn="1"/>
        </p:nvGrpSpPr>
        <p:grpSpPr>
          <a:xfrm>
            <a:off x="464341" y="412983"/>
            <a:ext cx="1872000" cy="3492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17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1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2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4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5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6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7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51094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450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4" y="349987"/>
            <a:ext cx="9823391" cy="36828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3388" y="1881842"/>
            <a:ext cx="4828330" cy="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92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35599" y="1874170"/>
            <a:ext cx="4827600" cy="671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92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32441" y="4481101"/>
            <a:ext cx="4827600" cy="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92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5447600" y="4481101"/>
            <a:ext cx="4827600" cy="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192" dirty="0">
              <a:solidFill>
                <a:schemeClr val="bg1"/>
              </a:solidFill>
            </a:endParaRP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433388" y="2072587"/>
            <a:ext cx="1703488" cy="16270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9" name="Picture Placeholder 11"/>
          <p:cNvSpPr>
            <a:spLocks noGrp="1"/>
          </p:cNvSpPr>
          <p:nvPr>
            <p:ph type="pic" sz="quarter" idx="27"/>
          </p:nvPr>
        </p:nvSpPr>
        <p:spPr>
          <a:xfrm>
            <a:off x="5458231" y="2072587"/>
            <a:ext cx="1725844" cy="16270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29"/>
          </p:nvPr>
        </p:nvSpPr>
        <p:spPr>
          <a:xfrm>
            <a:off x="433388" y="4691687"/>
            <a:ext cx="1703489" cy="16270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31"/>
          </p:nvPr>
        </p:nvSpPr>
        <p:spPr>
          <a:xfrm>
            <a:off x="5458231" y="4691687"/>
            <a:ext cx="1725844" cy="1627016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2"/>
          </p:nvPr>
        </p:nvSpPr>
        <p:spPr>
          <a:xfrm>
            <a:off x="2353289" y="2072587"/>
            <a:ext cx="2883422" cy="21429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33"/>
          </p:nvPr>
        </p:nvSpPr>
        <p:spPr>
          <a:xfrm>
            <a:off x="7363391" y="2072587"/>
            <a:ext cx="2899808" cy="21429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2353289" y="4691687"/>
            <a:ext cx="2883422" cy="21429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35"/>
          </p:nvPr>
        </p:nvSpPr>
        <p:spPr>
          <a:xfrm>
            <a:off x="7363391" y="4691687"/>
            <a:ext cx="2893447" cy="2142900"/>
          </a:xfrm>
        </p:spPr>
        <p:txBody>
          <a:bodyPr/>
          <a:lstStyle>
            <a:lvl1pPr>
              <a:spcAft>
                <a:spcPts val="0"/>
              </a:spcAft>
              <a:defRPr b="1"/>
            </a:lvl1pPr>
            <a:lvl2pPr>
              <a:spcAft>
                <a:spcPts val="0"/>
              </a:spcAft>
              <a:defRPr b="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7050432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444" y="349992"/>
            <a:ext cx="9823391" cy="36827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41943" y="1874173"/>
            <a:ext cx="3205601" cy="217340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57708" y="1874173"/>
            <a:ext cx="3205601" cy="217340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749826" y="1874176"/>
            <a:ext cx="3205601" cy="2173406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8"/>
          <p:cNvSpPr>
            <a:spLocks noGrp="1"/>
          </p:cNvSpPr>
          <p:nvPr>
            <p:ph idx="1" hasCustomPrompt="1"/>
          </p:nvPr>
        </p:nvSpPr>
        <p:spPr>
          <a:xfrm>
            <a:off x="441944" y="4224319"/>
            <a:ext cx="3205601" cy="2309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idx="16" hasCustomPrompt="1"/>
          </p:nvPr>
        </p:nvSpPr>
        <p:spPr>
          <a:xfrm>
            <a:off x="3749826" y="4224319"/>
            <a:ext cx="3205601" cy="2309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idx="17" hasCustomPrompt="1"/>
          </p:nvPr>
        </p:nvSpPr>
        <p:spPr>
          <a:xfrm>
            <a:off x="7057708" y="4224319"/>
            <a:ext cx="3205601" cy="230957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39556094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989"/>
            <a:ext cx="9823450" cy="368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819593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8299" y="2047982"/>
            <a:ext cx="4811558" cy="1868920"/>
          </a:xfrm>
        </p:spPr>
        <p:txBody>
          <a:bodyPr/>
          <a:lstStyle>
            <a:lvl1pPr>
              <a:spcAft>
                <a:spcPts val="108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441862" y="2047982"/>
            <a:ext cx="4814976" cy="1868920"/>
          </a:xfrm>
        </p:spPr>
        <p:txBody>
          <a:bodyPr/>
          <a:lstStyle>
            <a:lvl1pPr>
              <a:spcAft>
                <a:spcPts val="108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9" y="349992"/>
            <a:ext cx="9823450" cy="36827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432257" y="1879864"/>
            <a:ext cx="4827600" cy="58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83"/>
              </a:spcAft>
            </a:pPr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41800" y="1879864"/>
            <a:ext cx="4827600" cy="58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83"/>
              </a:spcAft>
            </a:pPr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6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187571" y="2054627"/>
            <a:ext cx="1056346" cy="605474"/>
          </a:xfrm>
        </p:spPr>
        <p:txBody>
          <a:bodyPr/>
          <a:lstStyle>
            <a:lvl1pPr marL="0" marR="0" indent="0" algn="l" defTabSz="990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3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pPr>
              <a:spcBef>
                <a:spcPct val="0"/>
              </a:spcBef>
            </a:pPr>
            <a:r>
              <a:rPr lang="en-US" sz="1300" noProof="0" dirty="0">
                <a:solidFill>
                  <a:schemeClr val="bg1"/>
                </a:solidFill>
              </a:rPr>
              <a:t>Co-brand</a:t>
            </a:r>
            <a:br>
              <a:rPr lang="en-US" sz="1300" noProof="0" dirty="0">
                <a:solidFill>
                  <a:schemeClr val="bg1"/>
                </a:solidFill>
              </a:rPr>
            </a:br>
            <a:r>
              <a:rPr lang="en-US" sz="13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7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9133733" y="2047988"/>
            <a:ext cx="1093272" cy="605474"/>
          </a:xfrm>
        </p:spPr>
        <p:txBody>
          <a:bodyPr/>
          <a:lstStyle>
            <a:lvl1pPr marL="0" marR="0" indent="0" algn="l" defTabSz="990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3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pPr>
              <a:spcBef>
                <a:spcPct val="0"/>
              </a:spcBef>
            </a:pPr>
            <a:r>
              <a:rPr lang="en-US" sz="1300" noProof="0" dirty="0">
                <a:solidFill>
                  <a:schemeClr val="bg1"/>
                </a:solidFill>
              </a:rPr>
              <a:t>Co-brand</a:t>
            </a:r>
            <a:br>
              <a:rPr lang="en-US" sz="1300" noProof="0" dirty="0">
                <a:solidFill>
                  <a:schemeClr val="bg1"/>
                </a:solidFill>
              </a:rPr>
            </a:br>
            <a:r>
              <a:rPr lang="en-US" sz="13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423940897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 2 x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48299" y="2047982"/>
            <a:ext cx="4811558" cy="1868920"/>
          </a:xfrm>
        </p:spPr>
        <p:txBody>
          <a:bodyPr/>
          <a:lstStyle>
            <a:lvl1pPr>
              <a:spcAft>
                <a:spcPts val="108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441862" y="2047982"/>
            <a:ext cx="4814976" cy="1868920"/>
          </a:xfrm>
        </p:spPr>
        <p:txBody>
          <a:bodyPr/>
          <a:lstStyle>
            <a:lvl1pPr>
              <a:spcAft>
                <a:spcPts val="108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33389" y="349992"/>
            <a:ext cx="9823450" cy="368278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32257" y="1879864"/>
            <a:ext cx="4827600" cy="58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83"/>
              </a:spcAft>
            </a:pPr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5441800" y="1879864"/>
            <a:ext cx="4827600" cy="58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83"/>
              </a:spcAft>
            </a:pPr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23" name="Picture Placeholder 29"/>
          <p:cNvSpPr>
            <a:spLocks noGrp="1"/>
          </p:cNvSpPr>
          <p:nvPr>
            <p:ph type="pic" sz="quarter" idx="19" hasCustomPrompt="1"/>
          </p:nvPr>
        </p:nvSpPr>
        <p:spPr>
          <a:xfrm>
            <a:off x="4187571" y="2054627"/>
            <a:ext cx="1056346" cy="605474"/>
          </a:xfrm>
        </p:spPr>
        <p:txBody>
          <a:bodyPr/>
          <a:lstStyle>
            <a:lvl1pPr marL="0" marR="0" indent="0" algn="l" defTabSz="990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3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pPr>
              <a:spcBef>
                <a:spcPct val="0"/>
              </a:spcBef>
            </a:pPr>
            <a:r>
              <a:rPr lang="en-US" sz="1300" noProof="0" dirty="0">
                <a:solidFill>
                  <a:schemeClr val="bg1"/>
                </a:solidFill>
              </a:rPr>
              <a:t>Co-brand</a:t>
            </a:r>
            <a:br>
              <a:rPr lang="en-US" sz="1300" noProof="0" dirty="0">
                <a:solidFill>
                  <a:schemeClr val="bg1"/>
                </a:solidFill>
              </a:rPr>
            </a:br>
            <a:r>
              <a:rPr lang="en-US" sz="13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4" name="Picture Placeholder 29"/>
          <p:cNvSpPr>
            <a:spLocks noGrp="1"/>
          </p:cNvSpPr>
          <p:nvPr>
            <p:ph type="pic" sz="quarter" idx="20" hasCustomPrompt="1"/>
          </p:nvPr>
        </p:nvSpPr>
        <p:spPr>
          <a:xfrm>
            <a:off x="9133733" y="2047988"/>
            <a:ext cx="1093272" cy="605474"/>
          </a:xfrm>
        </p:spPr>
        <p:txBody>
          <a:bodyPr/>
          <a:lstStyle>
            <a:lvl1pPr marL="0" marR="0" indent="0" algn="l" defTabSz="990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3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pPr>
              <a:spcBef>
                <a:spcPct val="0"/>
              </a:spcBef>
            </a:pPr>
            <a:r>
              <a:rPr lang="en-US" sz="1300" noProof="0" dirty="0">
                <a:solidFill>
                  <a:schemeClr val="bg1"/>
                </a:solidFill>
              </a:rPr>
              <a:t>Co-brand</a:t>
            </a:r>
            <a:br>
              <a:rPr lang="en-US" sz="1300" noProof="0" dirty="0">
                <a:solidFill>
                  <a:schemeClr val="bg1"/>
                </a:solidFill>
              </a:rPr>
            </a:br>
            <a:r>
              <a:rPr lang="en-US" sz="13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56321" y="4590656"/>
            <a:ext cx="4811558" cy="1868920"/>
          </a:xfrm>
        </p:spPr>
        <p:txBody>
          <a:bodyPr/>
          <a:lstStyle>
            <a:lvl1pPr>
              <a:spcAft>
                <a:spcPts val="108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449884" y="4590656"/>
            <a:ext cx="4814976" cy="1868920"/>
          </a:xfrm>
        </p:spPr>
        <p:txBody>
          <a:bodyPr/>
          <a:lstStyle>
            <a:lvl1pPr>
              <a:spcAft>
                <a:spcPts val="1083"/>
              </a:spcAft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440279" y="4422538"/>
            <a:ext cx="4827600" cy="58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83"/>
              </a:spcAft>
            </a:pPr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5449822" y="4422538"/>
            <a:ext cx="4827600" cy="584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spcAft>
                <a:spcPts val="1083"/>
              </a:spcAft>
            </a:pPr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24" hasCustomPrompt="1"/>
          </p:nvPr>
        </p:nvSpPr>
        <p:spPr>
          <a:xfrm>
            <a:off x="4195593" y="4597301"/>
            <a:ext cx="1056346" cy="605474"/>
          </a:xfrm>
        </p:spPr>
        <p:txBody>
          <a:bodyPr/>
          <a:lstStyle>
            <a:lvl1pPr marL="0" marR="0" indent="0" algn="l" defTabSz="990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3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pPr>
              <a:spcBef>
                <a:spcPct val="0"/>
              </a:spcBef>
            </a:pPr>
            <a:r>
              <a:rPr lang="en-US" sz="1300" noProof="0" dirty="0">
                <a:solidFill>
                  <a:schemeClr val="bg1"/>
                </a:solidFill>
              </a:rPr>
              <a:t>Co-brand</a:t>
            </a:r>
            <a:br>
              <a:rPr lang="en-US" sz="1300" noProof="0" dirty="0">
                <a:solidFill>
                  <a:schemeClr val="bg1"/>
                </a:solidFill>
              </a:rPr>
            </a:br>
            <a:r>
              <a:rPr lang="en-US" sz="13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25" hasCustomPrompt="1"/>
          </p:nvPr>
        </p:nvSpPr>
        <p:spPr>
          <a:xfrm>
            <a:off x="9141755" y="4590662"/>
            <a:ext cx="1093272" cy="605474"/>
          </a:xfrm>
        </p:spPr>
        <p:txBody>
          <a:bodyPr/>
          <a:lstStyle>
            <a:lvl1pPr marL="0" marR="0" indent="0" algn="l" defTabSz="990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83"/>
              </a:spcAft>
              <a:buClrTx/>
              <a:buSzTx/>
              <a:buFont typeface="Arial" panose="020B0604020202020204" pitchFamily="34" charset="0"/>
              <a:buNone/>
              <a:tabLst/>
              <a:defRPr sz="975"/>
            </a:lvl1pPr>
          </a:lstStyle>
          <a:p>
            <a:pPr>
              <a:spcBef>
                <a:spcPct val="0"/>
              </a:spcBef>
            </a:pPr>
            <a:r>
              <a:rPr lang="en-US" sz="1300" noProof="0" dirty="0">
                <a:solidFill>
                  <a:schemeClr val="bg1"/>
                </a:solidFill>
              </a:rPr>
              <a:t>Co-brand</a:t>
            </a:r>
            <a:br>
              <a:rPr lang="en-US" sz="1300" noProof="0" dirty="0">
                <a:solidFill>
                  <a:schemeClr val="bg1"/>
                </a:solidFill>
              </a:rPr>
            </a:br>
            <a:r>
              <a:rPr lang="en-US" sz="1300" noProof="0" dirty="0">
                <a:solidFill>
                  <a:schemeClr val="bg1"/>
                </a:solidFill>
              </a:rPr>
              <a:t>Logo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756138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green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49987"/>
            <a:ext cx="9823450" cy="368284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3764376" y="1880515"/>
            <a:ext cx="3168000" cy="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433387" y="1874175"/>
            <a:ext cx="3168000" cy="658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7092674" y="1880515"/>
            <a:ext cx="3168000" cy="59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192" noProof="0" dirty="0">
              <a:solidFill>
                <a:schemeClr val="bg1"/>
              </a:solidFill>
            </a:endParaRP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793450" y="2040871"/>
            <a:ext cx="3104920" cy="423923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33388" y="2040871"/>
            <a:ext cx="3121953" cy="423923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7158954" y="2040871"/>
            <a:ext cx="3097884" cy="423923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9924" y="718270"/>
            <a:ext cx="9816913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73586747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927" y="349989"/>
            <a:ext cx="9816912" cy="36828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64340" y="2817517"/>
            <a:ext cx="2273063" cy="37421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7952698" y="2817517"/>
            <a:ext cx="2273063" cy="37421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960460" y="2817517"/>
            <a:ext cx="2273063" cy="37421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5456578" y="2817517"/>
            <a:ext cx="2273063" cy="374213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  <a:lvl2pPr>
              <a:spcAft>
                <a:spcPts val="1083"/>
              </a:spcAft>
              <a:defRPr/>
            </a:lvl2pPr>
            <a:lvl3pPr marL="0" indent="0">
              <a:spcAft>
                <a:spcPts val="1083"/>
              </a:spcAft>
              <a:buNone/>
              <a:defRPr/>
            </a:lvl3pPr>
            <a:lvl4pPr marL="191094" indent="-191094">
              <a:spcAft>
                <a:spcPts val="1083"/>
              </a:spcAft>
              <a:buFont typeface="Arial" panose="020B0604020202020204" pitchFamily="34" charset="0"/>
              <a:buChar char="•"/>
              <a:defRPr/>
            </a:lvl4pPr>
            <a:lvl5pPr marL="386089" indent="-191094">
              <a:spcAft>
                <a:spcPts val="1083"/>
              </a:spcAft>
              <a:defRPr baseline="0"/>
            </a:lvl5pPr>
            <a:lvl6pPr marL="386089" indent="-191094">
              <a:spcAft>
                <a:spcPts val="1083"/>
              </a:spcAft>
              <a:buFont typeface="Verdana" panose="020B0604030504040204" pitchFamily="34" charset="0"/>
              <a:buChar char="−"/>
              <a:defRPr/>
            </a:lvl6pPr>
            <a:lvl7pPr marL="386089" indent="-191094">
              <a:spcAft>
                <a:spcPts val="1083"/>
              </a:spcAft>
              <a:defRPr/>
            </a:lvl7pPr>
            <a:lvl8pPr marL="386089" indent="-191094">
              <a:spcAft>
                <a:spcPts val="1083"/>
              </a:spcAft>
              <a:defRPr/>
            </a:lvl8pPr>
            <a:lvl9pPr marL="386089" indent="-191094">
              <a:spcAft>
                <a:spcPts val="1083"/>
              </a:spcAft>
              <a:defRPr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9926" y="718270"/>
            <a:ext cx="9816912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noProof="0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912430734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1 column tex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990"/>
            <a:ext cx="9823450" cy="368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idx="1"/>
          </p:nvPr>
        </p:nvSpPr>
        <p:spPr>
          <a:xfrm>
            <a:off x="433389" y="1835675"/>
            <a:ext cx="4912520" cy="5199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7089491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49986"/>
            <a:ext cx="9823450" cy="762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78702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2393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Deloitte white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48300" y="1880190"/>
            <a:ext cx="9219548" cy="1755329"/>
          </a:xfrm>
        </p:spPr>
        <p:txBody>
          <a:bodyPr anchor="b"/>
          <a:lstStyle>
            <a:lvl1pPr>
              <a:lnSpc>
                <a:spcPct val="95000"/>
              </a:lnSpc>
              <a:defRPr sz="3900" b="1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48300" y="3779839"/>
            <a:ext cx="9219548" cy="172681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3900">
                <a:solidFill>
                  <a:schemeClr val="tx1"/>
                </a:solidFill>
              </a:defRPr>
            </a:lvl1pPr>
            <a:lvl2pPr marL="495286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2pPr>
            <a:lvl3pPr marL="990571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3pPr>
            <a:lvl4pPr marL="148585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4pPr>
            <a:lvl5pPr marL="1981140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5pPr>
            <a:lvl6pPr marL="2476426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6pPr>
            <a:lvl7pPr marL="297171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7pPr>
            <a:lvl8pPr marL="3466995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8pPr>
            <a:lvl9pPr marL="3962281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95150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- Deloitte green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39924" y="1880185"/>
            <a:ext cx="9243963" cy="1755329"/>
          </a:xfrm>
        </p:spPr>
        <p:txBody>
          <a:bodyPr anchor="b"/>
          <a:lstStyle>
            <a:lvl1pPr>
              <a:lnSpc>
                <a:spcPct val="95000"/>
              </a:lnSpc>
              <a:defRPr sz="4244" b="1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39924" y="3779838"/>
            <a:ext cx="9243963" cy="172681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95000"/>
              </a:lnSpc>
              <a:spcAft>
                <a:spcPts val="0"/>
              </a:spcAft>
              <a:buNone/>
              <a:defRPr sz="4244">
                <a:solidFill>
                  <a:schemeClr val="bg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31593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19740" y="1795428"/>
            <a:ext cx="8168635" cy="523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3900"/>
              </a:spcBef>
              <a:defRPr sz="2383">
                <a:solidFill>
                  <a:schemeClr val="tx1"/>
                </a:solidFill>
              </a:defRPr>
            </a:lvl1pPr>
            <a:lvl2pPr marL="495286" indent="-495286">
              <a:defRPr sz="3250">
                <a:solidFill>
                  <a:schemeClr val="bg2"/>
                </a:solidFill>
              </a:defRPr>
            </a:lvl2pPr>
            <a:lvl3pPr>
              <a:defRPr sz="3250">
                <a:solidFill>
                  <a:schemeClr val="bg2"/>
                </a:solidFill>
              </a:defRPr>
            </a:lvl3pPr>
            <a:lvl4pPr>
              <a:defRPr sz="3250">
                <a:solidFill>
                  <a:schemeClr val="bg2"/>
                </a:solidFill>
              </a:defRPr>
            </a:lvl4pPr>
            <a:lvl5pPr>
              <a:defRPr sz="32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2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t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803868" y="423814"/>
            <a:ext cx="2453976" cy="1132915"/>
          </a:xfrm>
        </p:spPr>
        <p:txBody>
          <a:bodyPr/>
          <a:lstStyle>
            <a:lvl1pPr>
              <a:spcBef>
                <a:spcPts val="200"/>
              </a:spcBef>
              <a:defRPr sz="100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8297" y="1846879"/>
            <a:ext cx="2422452" cy="5133298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spcAft>
                <a:spcPts val="600"/>
              </a:spcAft>
              <a:defRPr sz="1000"/>
            </a:lvl1pPr>
            <a:lvl2pPr>
              <a:spcBef>
                <a:spcPts val="300"/>
              </a:spcBef>
              <a:defRPr/>
            </a:lvl2pPr>
            <a:lvl3pPr>
              <a:spcBef>
                <a:spcPts val="3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347295" y="1846873"/>
            <a:ext cx="6910551" cy="5134281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>
          <a:xfrm>
            <a:off x="464341" y="412983"/>
            <a:ext cx="1872000" cy="349200"/>
            <a:chOff x="398463" y="404813"/>
            <a:chExt cx="1627187" cy="307976"/>
          </a:xfrm>
          <a:solidFill>
            <a:schemeClr val="tx1"/>
          </a:solidFill>
        </p:grpSpPr>
        <p:sp>
          <p:nvSpPr>
            <p:cNvPr id="21" name="Oval 5"/>
            <p:cNvSpPr>
              <a:spLocks noChangeArrowheads="1"/>
            </p:cNvSpPr>
            <p:nvPr userDrawn="1"/>
          </p:nvSpPr>
          <p:spPr bwMode="auto">
            <a:xfrm>
              <a:off x="1938338" y="625476"/>
              <a:ext cx="87312" cy="8731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2" name="Freeform 6"/>
            <p:cNvSpPr>
              <a:spLocks noEditPoints="1"/>
            </p:cNvSpPr>
            <p:nvPr userDrawn="1"/>
          </p:nvSpPr>
          <p:spPr bwMode="auto">
            <a:xfrm>
              <a:off x="398463" y="406401"/>
              <a:ext cx="247650" cy="301625"/>
            </a:xfrm>
            <a:custGeom>
              <a:avLst/>
              <a:gdLst>
                <a:gd name="T0" fmla="*/ 287 w 287"/>
                <a:gd name="T1" fmla="*/ 166 h 347"/>
                <a:gd name="T2" fmla="*/ 240 w 287"/>
                <a:gd name="T3" fmla="*/ 300 h 347"/>
                <a:gd name="T4" fmla="*/ 109 w 287"/>
                <a:gd name="T5" fmla="*/ 347 h 347"/>
                <a:gd name="T6" fmla="*/ 0 w 287"/>
                <a:gd name="T7" fmla="*/ 347 h 347"/>
                <a:gd name="T8" fmla="*/ 0 w 287"/>
                <a:gd name="T9" fmla="*/ 0 h 347"/>
                <a:gd name="T10" fmla="*/ 117 w 287"/>
                <a:gd name="T11" fmla="*/ 0 h 347"/>
                <a:gd name="T12" fmla="*/ 243 w 287"/>
                <a:gd name="T13" fmla="*/ 43 h 347"/>
                <a:gd name="T14" fmla="*/ 287 w 287"/>
                <a:gd name="T15" fmla="*/ 166 h 347"/>
                <a:gd name="T16" fmla="*/ 192 w 287"/>
                <a:gd name="T17" fmla="*/ 170 h 347"/>
                <a:gd name="T18" fmla="*/ 174 w 287"/>
                <a:gd name="T19" fmla="*/ 99 h 347"/>
                <a:gd name="T20" fmla="*/ 118 w 287"/>
                <a:gd name="T21" fmla="*/ 76 h 347"/>
                <a:gd name="T22" fmla="*/ 91 w 287"/>
                <a:gd name="T23" fmla="*/ 76 h 347"/>
                <a:gd name="T24" fmla="*/ 91 w 287"/>
                <a:gd name="T25" fmla="*/ 270 h 347"/>
                <a:gd name="T26" fmla="*/ 111 w 287"/>
                <a:gd name="T27" fmla="*/ 270 h 347"/>
                <a:gd name="T28" fmla="*/ 173 w 287"/>
                <a:gd name="T29" fmla="*/ 245 h 347"/>
                <a:gd name="T30" fmla="*/ 192 w 287"/>
                <a:gd name="T31" fmla="*/ 170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7" h="347">
                  <a:moveTo>
                    <a:pt x="287" y="166"/>
                  </a:moveTo>
                  <a:cubicBezTo>
                    <a:pt x="287" y="224"/>
                    <a:pt x="271" y="269"/>
                    <a:pt x="240" y="300"/>
                  </a:cubicBezTo>
                  <a:cubicBezTo>
                    <a:pt x="209" y="331"/>
                    <a:pt x="165" y="347"/>
                    <a:pt x="109" y="347"/>
                  </a:cubicBezTo>
                  <a:cubicBezTo>
                    <a:pt x="0" y="347"/>
                    <a:pt x="0" y="347"/>
                    <a:pt x="0" y="34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17" y="0"/>
                    <a:pt x="117" y="0"/>
                    <a:pt x="117" y="0"/>
                  </a:cubicBezTo>
                  <a:cubicBezTo>
                    <a:pt x="171" y="0"/>
                    <a:pt x="213" y="15"/>
                    <a:pt x="243" y="43"/>
                  </a:cubicBezTo>
                  <a:cubicBezTo>
                    <a:pt x="272" y="72"/>
                    <a:pt x="287" y="113"/>
                    <a:pt x="287" y="166"/>
                  </a:cubicBezTo>
                  <a:moveTo>
                    <a:pt x="192" y="170"/>
                  </a:moveTo>
                  <a:cubicBezTo>
                    <a:pt x="192" y="138"/>
                    <a:pt x="186" y="114"/>
                    <a:pt x="174" y="99"/>
                  </a:cubicBezTo>
                  <a:cubicBezTo>
                    <a:pt x="161" y="84"/>
                    <a:pt x="143" y="76"/>
                    <a:pt x="118" y="76"/>
                  </a:cubicBezTo>
                  <a:cubicBezTo>
                    <a:pt x="91" y="76"/>
                    <a:pt x="91" y="76"/>
                    <a:pt x="91" y="76"/>
                  </a:cubicBezTo>
                  <a:cubicBezTo>
                    <a:pt x="91" y="270"/>
                    <a:pt x="91" y="270"/>
                    <a:pt x="91" y="270"/>
                  </a:cubicBezTo>
                  <a:cubicBezTo>
                    <a:pt x="111" y="270"/>
                    <a:pt x="111" y="270"/>
                    <a:pt x="111" y="270"/>
                  </a:cubicBezTo>
                  <a:cubicBezTo>
                    <a:pt x="139" y="270"/>
                    <a:pt x="160" y="262"/>
                    <a:pt x="173" y="245"/>
                  </a:cubicBezTo>
                  <a:cubicBezTo>
                    <a:pt x="186" y="229"/>
                    <a:pt x="192" y="204"/>
                    <a:pt x="192" y="1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3" name="Rectangle 7"/>
            <p:cNvSpPr>
              <a:spLocks noChangeArrowheads="1"/>
            </p:cNvSpPr>
            <p:nvPr userDrawn="1"/>
          </p:nvSpPr>
          <p:spPr bwMode="auto">
            <a:xfrm>
              <a:off x="906463" y="404813"/>
              <a:ext cx="74612" cy="3032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1011238" y="479426"/>
              <a:ext cx="215900" cy="231775"/>
            </a:xfrm>
            <a:custGeom>
              <a:avLst/>
              <a:gdLst>
                <a:gd name="T0" fmla="*/ 252 w 252"/>
                <a:gd name="T1" fmla="*/ 133 h 267"/>
                <a:gd name="T2" fmla="*/ 218 w 252"/>
                <a:gd name="T3" fmla="*/ 232 h 267"/>
                <a:gd name="T4" fmla="*/ 125 w 252"/>
                <a:gd name="T5" fmla="*/ 267 h 267"/>
                <a:gd name="T6" fmla="*/ 34 w 252"/>
                <a:gd name="T7" fmla="*/ 231 h 267"/>
                <a:gd name="T8" fmla="*/ 0 w 252"/>
                <a:gd name="T9" fmla="*/ 133 h 267"/>
                <a:gd name="T10" fmla="*/ 33 w 252"/>
                <a:gd name="T11" fmla="*/ 35 h 267"/>
                <a:gd name="T12" fmla="*/ 127 w 252"/>
                <a:gd name="T13" fmla="*/ 0 h 267"/>
                <a:gd name="T14" fmla="*/ 192 w 252"/>
                <a:gd name="T15" fmla="*/ 16 h 267"/>
                <a:gd name="T16" fmla="*/ 236 w 252"/>
                <a:gd name="T17" fmla="*/ 63 h 267"/>
                <a:gd name="T18" fmla="*/ 252 w 252"/>
                <a:gd name="T19" fmla="*/ 133 h 267"/>
                <a:gd name="T20" fmla="*/ 88 w 252"/>
                <a:gd name="T21" fmla="*/ 133 h 267"/>
                <a:gd name="T22" fmla="*/ 97 w 252"/>
                <a:gd name="T23" fmla="*/ 184 h 267"/>
                <a:gd name="T24" fmla="*/ 126 w 252"/>
                <a:gd name="T25" fmla="*/ 201 h 267"/>
                <a:gd name="T26" fmla="*/ 155 w 252"/>
                <a:gd name="T27" fmla="*/ 184 h 267"/>
                <a:gd name="T28" fmla="*/ 163 w 252"/>
                <a:gd name="T29" fmla="*/ 133 h 267"/>
                <a:gd name="T30" fmla="*/ 155 w 252"/>
                <a:gd name="T31" fmla="*/ 83 h 267"/>
                <a:gd name="T32" fmla="*/ 126 w 252"/>
                <a:gd name="T33" fmla="*/ 66 h 267"/>
                <a:gd name="T34" fmla="*/ 97 w 252"/>
                <a:gd name="T35" fmla="*/ 83 h 267"/>
                <a:gd name="T36" fmla="*/ 88 w 252"/>
                <a:gd name="T37" fmla="*/ 133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2" h="267">
                  <a:moveTo>
                    <a:pt x="252" y="133"/>
                  </a:moveTo>
                  <a:cubicBezTo>
                    <a:pt x="252" y="175"/>
                    <a:pt x="241" y="208"/>
                    <a:pt x="218" y="232"/>
                  </a:cubicBezTo>
                  <a:cubicBezTo>
                    <a:pt x="196" y="256"/>
                    <a:pt x="165" y="267"/>
                    <a:pt x="125" y="267"/>
                  </a:cubicBezTo>
                  <a:cubicBezTo>
                    <a:pt x="87" y="267"/>
                    <a:pt x="56" y="255"/>
                    <a:pt x="34" y="231"/>
                  </a:cubicBezTo>
                  <a:cubicBezTo>
                    <a:pt x="11" y="207"/>
                    <a:pt x="0" y="174"/>
                    <a:pt x="0" y="133"/>
                  </a:cubicBezTo>
                  <a:cubicBezTo>
                    <a:pt x="0" y="91"/>
                    <a:pt x="11" y="58"/>
                    <a:pt x="33" y="35"/>
                  </a:cubicBezTo>
                  <a:cubicBezTo>
                    <a:pt x="55" y="12"/>
                    <a:pt x="86" y="0"/>
                    <a:pt x="127" y="0"/>
                  </a:cubicBezTo>
                  <a:cubicBezTo>
                    <a:pt x="151" y="0"/>
                    <a:pt x="173" y="5"/>
                    <a:pt x="192" y="16"/>
                  </a:cubicBezTo>
                  <a:cubicBezTo>
                    <a:pt x="211" y="27"/>
                    <a:pt x="226" y="42"/>
                    <a:pt x="236" y="63"/>
                  </a:cubicBezTo>
                  <a:cubicBezTo>
                    <a:pt x="247" y="83"/>
                    <a:pt x="252" y="106"/>
                    <a:pt x="252" y="133"/>
                  </a:cubicBezTo>
                  <a:moveTo>
                    <a:pt x="88" y="133"/>
                  </a:moveTo>
                  <a:cubicBezTo>
                    <a:pt x="88" y="155"/>
                    <a:pt x="91" y="172"/>
                    <a:pt x="97" y="184"/>
                  </a:cubicBezTo>
                  <a:cubicBezTo>
                    <a:pt x="103" y="195"/>
                    <a:pt x="112" y="201"/>
                    <a:pt x="126" y="201"/>
                  </a:cubicBezTo>
                  <a:cubicBezTo>
                    <a:pt x="140" y="201"/>
                    <a:pt x="149" y="195"/>
                    <a:pt x="155" y="184"/>
                  </a:cubicBezTo>
                  <a:cubicBezTo>
                    <a:pt x="160" y="172"/>
                    <a:pt x="163" y="155"/>
                    <a:pt x="163" y="133"/>
                  </a:cubicBezTo>
                  <a:cubicBezTo>
                    <a:pt x="163" y="111"/>
                    <a:pt x="160" y="94"/>
                    <a:pt x="155" y="83"/>
                  </a:cubicBezTo>
                  <a:cubicBezTo>
                    <a:pt x="149" y="72"/>
                    <a:pt x="139" y="66"/>
                    <a:pt x="126" y="66"/>
                  </a:cubicBezTo>
                  <a:cubicBezTo>
                    <a:pt x="112" y="66"/>
                    <a:pt x="103" y="72"/>
                    <a:pt x="97" y="83"/>
                  </a:cubicBezTo>
                  <a:cubicBezTo>
                    <a:pt x="91" y="94"/>
                    <a:pt x="88" y="111"/>
                    <a:pt x="88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5" name="Rectangle 9"/>
            <p:cNvSpPr>
              <a:spLocks noChangeArrowheads="1"/>
            </p:cNvSpPr>
            <p:nvPr userDrawn="1"/>
          </p:nvSpPr>
          <p:spPr bwMode="auto">
            <a:xfrm>
              <a:off x="1257300" y="482601"/>
              <a:ext cx="74612" cy="2254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1257300" y="404813"/>
              <a:ext cx="74612" cy="508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1362075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0 w 184"/>
                <a:gd name="T7" fmla="*/ 341 h 344"/>
                <a:gd name="T8" fmla="*/ 113 w 184"/>
                <a:gd name="T9" fmla="*/ 344 h 344"/>
                <a:gd name="T10" fmla="*/ 50 w 184"/>
                <a:gd name="T11" fmla="*/ 322 h 344"/>
                <a:gd name="T12" fmla="*/ 30 w 184"/>
                <a:gd name="T13" fmla="*/ 255 h 344"/>
                <a:gd name="T14" fmla="*/ 30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0 w 184"/>
                <a:gd name="T21" fmla="*/ 81 h 344"/>
                <a:gd name="T22" fmla="*/ 30 w 184"/>
                <a:gd name="T23" fmla="*/ 16 h 344"/>
                <a:gd name="T24" fmla="*/ 118 w 184"/>
                <a:gd name="T25" fmla="*/ 0 h 344"/>
                <a:gd name="T26" fmla="*/ 118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8 w 184"/>
                <a:gd name="T33" fmla="*/ 148 h 344"/>
                <a:gd name="T34" fmla="*/ 118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3" y="274"/>
                    <a:pt x="167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2" y="335"/>
                    <a:pt x="161" y="339"/>
                    <a:pt x="150" y="341"/>
                  </a:cubicBezTo>
                  <a:cubicBezTo>
                    <a:pt x="140" y="343"/>
                    <a:pt x="127" y="344"/>
                    <a:pt x="113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0" y="285"/>
                    <a:pt x="30" y="255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8" y="148"/>
                    <a:pt x="118" y="148"/>
                    <a:pt x="118" y="148"/>
                  </a:cubicBezTo>
                  <a:cubicBezTo>
                    <a:pt x="118" y="249"/>
                    <a:pt x="118" y="249"/>
                    <a:pt x="118" y="249"/>
                  </a:cubicBezTo>
                  <a:cubicBezTo>
                    <a:pt x="118" y="266"/>
                    <a:pt x="126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8" name="Freeform 12"/>
            <p:cNvSpPr>
              <a:spLocks/>
            </p:cNvSpPr>
            <p:nvPr userDrawn="1"/>
          </p:nvSpPr>
          <p:spPr bwMode="auto">
            <a:xfrm>
              <a:off x="1535113" y="411163"/>
              <a:ext cx="158750" cy="300038"/>
            </a:xfrm>
            <a:custGeom>
              <a:avLst/>
              <a:gdLst>
                <a:gd name="T0" fmla="*/ 142 w 184"/>
                <a:gd name="T1" fmla="*/ 274 h 344"/>
                <a:gd name="T2" fmla="*/ 184 w 184"/>
                <a:gd name="T3" fmla="*/ 265 h 344"/>
                <a:gd name="T4" fmla="*/ 184 w 184"/>
                <a:gd name="T5" fmla="*/ 330 h 344"/>
                <a:gd name="T6" fmla="*/ 151 w 184"/>
                <a:gd name="T7" fmla="*/ 341 h 344"/>
                <a:gd name="T8" fmla="*/ 114 w 184"/>
                <a:gd name="T9" fmla="*/ 344 h 344"/>
                <a:gd name="T10" fmla="*/ 50 w 184"/>
                <a:gd name="T11" fmla="*/ 322 h 344"/>
                <a:gd name="T12" fmla="*/ 31 w 184"/>
                <a:gd name="T13" fmla="*/ 255 h 344"/>
                <a:gd name="T14" fmla="*/ 31 w 184"/>
                <a:gd name="T15" fmla="*/ 148 h 344"/>
                <a:gd name="T16" fmla="*/ 0 w 184"/>
                <a:gd name="T17" fmla="*/ 148 h 344"/>
                <a:gd name="T18" fmla="*/ 0 w 184"/>
                <a:gd name="T19" fmla="*/ 81 h 344"/>
                <a:gd name="T20" fmla="*/ 31 w 184"/>
                <a:gd name="T21" fmla="*/ 81 h 344"/>
                <a:gd name="T22" fmla="*/ 31 w 184"/>
                <a:gd name="T23" fmla="*/ 15 h 344"/>
                <a:gd name="T24" fmla="*/ 119 w 184"/>
                <a:gd name="T25" fmla="*/ 0 h 344"/>
                <a:gd name="T26" fmla="*/ 119 w 184"/>
                <a:gd name="T27" fmla="*/ 81 h 344"/>
                <a:gd name="T28" fmla="*/ 174 w 184"/>
                <a:gd name="T29" fmla="*/ 81 h 344"/>
                <a:gd name="T30" fmla="*/ 174 w 184"/>
                <a:gd name="T31" fmla="*/ 148 h 344"/>
                <a:gd name="T32" fmla="*/ 119 w 184"/>
                <a:gd name="T33" fmla="*/ 148 h 344"/>
                <a:gd name="T34" fmla="*/ 119 w 184"/>
                <a:gd name="T35" fmla="*/ 249 h 344"/>
                <a:gd name="T36" fmla="*/ 142 w 184"/>
                <a:gd name="T37" fmla="*/ 274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4" h="344">
                  <a:moveTo>
                    <a:pt x="142" y="274"/>
                  </a:moveTo>
                  <a:cubicBezTo>
                    <a:pt x="154" y="274"/>
                    <a:pt x="168" y="271"/>
                    <a:pt x="184" y="265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73" y="335"/>
                    <a:pt x="161" y="339"/>
                    <a:pt x="151" y="341"/>
                  </a:cubicBezTo>
                  <a:cubicBezTo>
                    <a:pt x="140" y="343"/>
                    <a:pt x="128" y="344"/>
                    <a:pt x="114" y="344"/>
                  </a:cubicBezTo>
                  <a:cubicBezTo>
                    <a:pt x="84" y="344"/>
                    <a:pt x="63" y="337"/>
                    <a:pt x="50" y="322"/>
                  </a:cubicBezTo>
                  <a:cubicBezTo>
                    <a:pt x="37" y="308"/>
                    <a:pt x="31" y="285"/>
                    <a:pt x="31" y="255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31" y="81"/>
                    <a:pt x="31" y="81"/>
                    <a:pt x="31" y="81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19" y="0"/>
                    <a:pt x="119" y="0"/>
                    <a:pt x="119" y="0"/>
                  </a:cubicBezTo>
                  <a:cubicBezTo>
                    <a:pt x="119" y="81"/>
                    <a:pt x="119" y="81"/>
                    <a:pt x="119" y="81"/>
                  </a:cubicBezTo>
                  <a:cubicBezTo>
                    <a:pt x="174" y="81"/>
                    <a:pt x="174" y="81"/>
                    <a:pt x="174" y="81"/>
                  </a:cubicBezTo>
                  <a:cubicBezTo>
                    <a:pt x="174" y="148"/>
                    <a:pt x="174" y="148"/>
                    <a:pt x="174" y="148"/>
                  </a:cubicBezTo>
                  <a:cubicBezTo>
                    <a:pt x="119" y="148"/>
                    <a:pt x="119" y="148"/>
                    <a:pt x="119" y="148"/>
                  </a:cubicBezTo>
                  <a:cubicBezTo>
                    <a:pt x="119" y="249"/>
                    <a:pt x="119" y="249"/>
                    <a:pt x="119" y="249"/>
                  </a:cubicBezTo>
                  <a:cubicBezTo>
                    <a:pt x="119" y="266"/>
                    <a:pt x="127" y="274"/>
                    <a:pt x="142" y="27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29" name="Freeform 13"/>
            <p:cNvSpPr>
              <a:spLocks noEditPoints="1"/>
            </p:cNvSpPr>
            <p:nvPr userDrawn="1"/>
          </p:nvSpPr>
          <p:spPr bwMode="auto">
            <a:xfrm>
              <a:off x="1709738" y="479426"/>
              <a:ext cx="211137" cy="231775"/>
            </a:xfrm>
            <a:custGeom>
              <a:avLst/>
              <a:gdLst>
                <a:gd name="T0" fmla="*/ 213 w 244"/>
                <a:gd name="T1" fmla="*/ 30 h 267"/>
                <a:gd name="T2" fmla="*/ 125 w 244"/>
                <a:gd name="T3" fmla="*/ 0 h 267"/>
                <a:gd name="T4" fmla="*/ 33 w 244"/>
                <a:gd name="T5" fmla="*/ 35 h 267"/>
                <a:gd name="T6" fmla="*/ 0 w 244"/>
                <a:gd name="T7" fmla="*/ 135 h 267"/>
                <a:gd name="T8" fmla="*/ 35 w 244"/>
                <a:gd name="T9" fmla="*/ 233 h 267"/>
                <a:gd name="T10" fmla="*/ 133 w 244"/>
                <a:gd name="T11" fmla="*/ 267 h 267"/>
                <a:gd name="T12" fmla="*/ 185 w 244"/>
                <a:gd name="T13" fmla="*/ 263 h 267"/>
                <a:gd name="T14" fmla="*/ 227 w 244"/>
                <a:gd name="T15" fmla="*/ 249 h 267"/>
                <a:gd name="T16" fmla="*/ 214 w 244"/>
                <a:gd name="T17" fmla="*/ 190 h 267"/>
                <a:gd name="T18" fmla="*/ 186 w 244"/>
                <a:gd name="T19" fmla="*/ 200 h 267"/>
                <a:gd name="T20" fmla="*/ 144 w 244"/>
                <a:gd name="T21" fmla="*/ 204 h 267"/>
                <a:gd name="T22" fmla="*/ 104 w 244"/>
                <a:gd name="T23" fmla="*/ 192 h 267"/>
                <a:gd name="T24" fmla="*/ 88 w 244"/>
                <a:gd name="T25" fmla="*/ 158 h 267"/>
                <a:gd name="T26" fmla="*/ 244 w 244"/>
                <a:gd name="T27" fmla="*/ 158 h 267"/>
                <a:gd name="T28" fmla="*/ 244 w 244"/>
                <a:gd name="T29" fmla="*/ 118 h 267"/>
                <a:gd name="T30" fmla="*/ 213 w 244"/>
                <a:gd name="T31" fmla="*/ 30 h 267"/>
                <a:gd name="T32" fmla="*/ 90 w 244"/>
                <a:gd name="T33" fmla="*/ 102 h 267"/>
                <a:gd name="T34" fmla="*/ 102 w 244"/>
                <a:gd name="T35" fmla="*/ 70 h 267"/>
                <a:gd name="T36" fmla="*/ 128 w 244"/>
                <a:gd name="T37" fmla="*/ 61 h 267"/>
                <a:gd name="T38" fmla="*/ 155 w 244"/>
                <a:gd name="T39" fmla="*/ 72 h 267"/>
                <a:gd name="T40" fmla="*/ 165 w 244"/>
                <a:gd name="T41" fmla="*/ 102 h 267"/>
                <a:gd name="T42" fmla="*/ 90 w 244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267">
                  <a:moveTo>
                    <a:pt x="213" y="30"/>
                  </a:moveTo>
                  <a:cubicBezTo>
                    <a:pt x="192" y="10"/>
                    <a:pt x="163" y="0"/>
                    <a:pt x="125" y="0"/>
                  </a:cubicBezTo>
                  <a:cubicBezTo>
                    <a:pt x="85" y="0"/>
                    <a:pt x="54" y="12"/>
                    <a:pt x="33" y="35"/>
                  </a:cubicBezTo>
                  <a:cubicBezTo>
                    <a:pt x="11" y="58"/>
                    <a:pt x="0" y="92"/>
                    <a:pt x="0" y="135"/>
                  </a:cubicBezTo>
                  <a:cubicBezTo>
                    <a:pt x="0" y="178"/>
                    <a:pt x="12" y="210"/>
                    <a:pt x="35" y="233"/>
                  </a:cubicBezTo>
                  <a:cubicBezTo>
                    <a:pt x="59" y="256"/>
                    <a:pt x="91" y="267"/>
                    <a:pt x="133" y="267"/>
                  </a:cubicBezTo>
                  <a:cubicBezTo>
                    <a:pt x="153" y="267"/>
                    <a:pt x="171" y="266"/>
                    <a:pt x="185" y="263"/>
                  </a:cubicBezTo>
                  <a:cubicBezTo>
                    <a:pt x="200" y="261"/>
                    <a:pt x="214" y="256"/>
                    <a:pt x="227" y="249"/>
                  </a:cubicBezTo>
                  <a:cubicBezTo>
                    <a:pt x="214" y="190"/>
                    <a:pt x="214" y="190"/>
                    <a:pt x="214" y="190"/>
                  </a:cubicBezTo>
                  <a:cubicBezTo>
                    <a:pt x="204" y="194"/>
                    <a:pt x="195" y="197"/>
                    <a:pt x="186" y="200"/>
                  </a:cubicBezTo>
                  <a:cubicBezTo>
                    <a:pt x="173" y="202"/>
                    <a:pt x="159" y="204"/>
                    <a:pt x="144" y="204"/>
                  </a:cubicBezTo>
                  <a:cubicBezTo>
                    <a:pt x="127" y="204"/>
                    <a:pt x="114" y="200"/>
                    <a:pt x="104" y="192"/>
                  </a:cubicBezTo>
                  <a:cubicBezTo>
                    <a:pt x="94" y="183"/>
                    <a:pt x="89" y="172"/>
                    <a:pt x="88" y="158"/>
                  </a:cubicBezTo>
                  <a:cubicBezTo>
                    <a:pt x="244" y="158"/>
                    <a:pt x="244" y="158"/>
                    <a:pt x="244" y="158"/>
                  </a:cubicBezTo>
                  <a:cubicBezTo>
                    <a:pt x="244" y="118"/>
                    <a:pt x="244" y="118"/>
                    <a:pt x="244" y="118"/>
                  </a:cubicBezTo>
                  <a:cubicBezTo>
                    <a:pt x="244" y="80"/>
                    <a:pt x="234" y="51"/>
                    <a:pt x="213" y="30"/>
                  </a:cubicBezTo>
                  <a:moveTo>
                    <a:pt x="90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9" y="64"/>
                    <a:pt x="118" y="61"/>
                    <a:pt x="128" y="61"/>
                  </a:cubicBezTo>
                  <a:cubicBezTo>
                    <a:pt x="139" y="61"/>
                    <a:pt x="148" y="64"/>
                    <a:pt x="155" y="72"/>
                  </a:cubicBezTo>
                  <a:cubicBezTo>
                    <a:pt x="161" y="79"/>
                    <a:pt x="165" y="89"/>
                    <a:pt x="165" y="102"/>
                  </a:cubicBezTo>
                  <a:lnTo>
                    <a:pt x="9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  <p:sp>
          <p:nvSpPr>
            <p:cNvPr id="30" name="Freeform 14"/>
            <p:cNvSpPr>
              <a:spLocks noEditPoints="1"/>
            </p:cNvSpPr>
            <p:nvPr userDrawn="1"/>
          </p:nvSpPr>
          <p:spPr bwMode="auto">
            <a:xfrm>
              <a:off x="668338" y="479426"/>
              <a:ext cx="209550" cy="231775"/>
            </a:xfrm>
            <a:custGeom>
              <a:avLst/>
              <a:gdLst>
                <a:gd name="T0" fmla="*/ 212 w 243"/>
                <a:gd name="T1" fmla="*/ 30 h 267"/>
                <a:gd name="T2" fmla="*/ 124 w 243"/>
                <a:gd name="T3" fmla="*/ 0 h 267"/>
                <a:gd name="T4" fmla="*/ 32 w 243"/>
                <a:gd name="T5" fmla="*/ 35 h 267"/>
                <a:gd name="T6" fmla="*/ 0 w 243"/>
                <a:gd name="T7" fmla="*/ 135 h 267"/>
                <a:gd name="T8" fmla="*/ 35 w 243"/>
                <a:gd name="T9" fmla="*/ 233 h 267"/>
                <a:gd name="T10" fmla="*/ 132 w 243"/>
                <a:gd name="T11" fmla="*/ 267 h 267"/>
                <a:gd name="T12" fmla="*/ 184 w 243"/>
                <a:gd name="T13" fmla="*/ 263 h 267"/>
                <a:gd name="T14" fmla="*/ 227 w 243"/>
                <a:gd name="T15" fmla="*/ 249 h 267"/>
                <a:gd name="T16" fmla="*/ 213 w 243"/>
                <a:gd name="T17" fmla="*/ 190 h 267"/>
                <a:gd name="T18" fmla="*/ 185 w 243"/>
                <a:gd name="T19" fmla="*/ 200 h 267"/>
                <a:gd name="T20" fmla="*/ 143 w 243"/>
                <a:gd name="T21" fmla="*/ 204 h 267"/>
                <a:gd name="T22" fmla="*/ 103 w 243"/>
                <a:gd name="T23" fmla="*/ 192 h 267"/>
                <a:gd name="T24" fmla="*/ 88 w 243"/>
                <a:gd name="T25" fmla="*/ 158 h 267"/>
                <a:gd name="T26" fmla="*/ 243 w 243"/>
                <a:gd name="T27" fmla="*/ 158 h 267"/>
                <a:gd name="T28" fmla="*/ 243 w 243"/>
                <a:gd name="T29" fmla="*/ 118 h 267"/>
                <a:gd name="T30" fmla="*/ 212 w 243"/>
                <a:gd name="T31" fmla="*/ 30 h 267"/>
                <a:gd name="T32" fmla="*/ 89 w 243"/>
                <a:gd name="T33" fmla="*/ 102 h 267"/>
                <a:gd name="T34" fmla="*/ 102 w 243"/>
                <a:gd name="T35" fmla="*/ 70 h 267"/>
                <a:gd name="T36" fmla="*/ 127 w 243"/>
                <a:gd name="T37" fmla="*/ 61 h 267"/>
                <a:gd name="T38" fmla="*/ 154 w 243"/>
                <a:gd name="T39" fmla="*/ 72 h 267"/>
                <a:gd name="T40" fmla="*/ 164 w 243"/>
                <a:gd name="T41" fmla="*/ 102 h 267"/>
                <a:gd name="T42" fmla="*/ 89 w 243"/>
                <a:gd name="T43" fmla="*/ 10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3" h="267">
                  <a:moveTo>
                    <a:pt x="212" y="30"/>
                  </a:moveTo>
                  <a:cubicBezTo>
                    <a:pt x="191" y="10"/>
                    <a:pt x="162" y="0"/>
                    <a:pt x="124" y="0"/>
                  </a:cubicBezTo>
                  <a:cubicBezTo>
                    <a:pt x="84" y="0"/>
                    <a:pt x="53" y="12"/>
                    <a:pt x="32" y="35"/>
                  </a:cubicBezTo>
                  <a:cubicBezTo>
                    <a:pt x="10" y="58"/>
                    <a:pt x="0" y="92"/>
                    <a:pt x="0" y="135"/>
                  </a:cubicBezTo>
                  <a:cubicBezTo>
                    <a:pt x="0" y="178"/>
                    <a:pt x="11" y="210"/>
                    <a:pt x="35" y="233"/>
                  </a:cubicBezTo>
                  <a:cubicBezTo>
                    <a:pt x="58" y="256"/>
                    <a:pt x="90" y="267"/>
                    <a:pt x="132" y="267"/>
                  </a:cubicBezTo>
                  <a:cubicBezTo>
                    <a:pt x="153" y="267"/>
                    <a:pt x="170" y="266"/>
                    <a:pt x="184" y="263"/>
                  </a:cubicBezTo>
                  <a:cubicBezTo>
                    <a:pt x="199" y="261"/>
                    <a:pt x="213" y="256"/>
                    <a:pt x="227" y="249"/>
                  </a:cubicBezTo>
                  <a:cubicBezTo>
                    <a:pt x="213" y="190"/>
                    <a:pt x="213" y="190"/>
                    <a:pt x="213" y="190"/>
                  </a:cubicBezTo>
                  <a:cubicBezTo>
                    <a:pt x="203" y="194"/>
                    <a:pt x="194" y="197"/>
                    <a:pt x="185" y="200"/>
                  </a:cubicBezTo>
                  <a:cubicBezTo>
                    <a:pt x="172" y="202"/>
                    <a:pt x="158" y="204"/>
                    <a:pt x="143" y="204"/>
                  </a:cubicBezTo>
                  <a:cubicBezTo>
                    <a:pt x="126" y="204"/>
                    <a:pt x="113" y="200"/>
                    <a:pt x="103" y="192"/>
                  </a:cubicBezTo>
                  <a:cubicBezTo>
                    <a:pt x="93" y="183"/>
                    <a:pt x="88" y="172"/>
                    <a:pt x="88" y="158"/>
                  </a:cubicBezTo>
                  <a:cubicBezTo>
                    <a:pt x="243" y="158"/>
                    <a:pt x="243" y="158"/>
                    <a:pt x="243" y="158"/>
                  </a:cubicBezTo>
                  <a:cubicBezTo>
                    <a:pt x="243" y="118"/>
                    <a:pt x="243" y="118"/>
                    <a:pt x="243" y="118"/>
                  </a:cubicBezTo>
                  <a:cubicBezTo>
                    <a:pt x="243" y="80"/>
                    <a:pt x="233" y="51"/>
                    <a:pt x="212" y="30"/>
                  </a:cubicBezTo>
                  <a:moveTo>
                    <a:pt x="89" y="102"/>
                  </a:moveTo>
                  <a:cubicBezTo>
                    <a:pt x="91" y="87"/>
                    <a:pt x="95" y="77"/>
                    <a:pt x="102" y="70"/>
                  </a:cubicBezTo>
                  <a:cubicBezTo>
                    <a:pt x="108" y="64"/>
                    <a:pt x="117" y="61"/>
                    <a:pt x="127" y="61"/>
                  </a:cubicBezTo>
                  <a:cubicBezTo>
                    <a:pt x="138" y="61"/>
                    <a:pt x="147" y="64"/>
                    <a:pt x="154" y="72"/>
                  </a:cubicBezTo>
                  <a:cubicBezTo>
                    <a:pt x="160" y="79"/>
                    <a:pt x="164" y="89"/>
                    <a:pt x="164" y="102"/>
                  </a:cubicBezTo>
                  <a:lnTo>
                    <a:pt x="89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95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412012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32000" y="1835675"/>
            <a:ext cx="8156375" cy="5199027"/>
          </a:xfrm>
          <a:prstGeom prst="rect">
            <a:avLst/>
          </a:prstGeom>
        </p:spPr>
        <p:txBody>
          <a:bodyPr/>
          <a:lstStyle>
            <a:lvl1pPr>
              <a:tabLst>
                <a:tab pos="7289979" algn="r"/>
              </a:tabLst>
              <a:defRPr/>
            </a:lvl1pPr>
            <a:lvl2pPr>
              <a:tabLst>
                <a:tab pos="7289979" algn="r"/>
              </a:tabLst>
              <a:defRPr/>
            </a:lvl2pPr>
            <a:lvl3pPr>
              <a:tabLst>
                <a:tab pos="7289979" algn="r"/>
              </a:tabLst>
              <a:defRPr/>
            </a:lvl3pPr>
            <a:lvl4pPr>
              <a:tabLst>
                <a:tab pos="7289979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  <a:lvl6pPr>
              <a:tabLst>
                <a:tab pos="7289979" algn="r"/>
              </a:tabLst>
              <a:defRPr/>
            </a:lvl6pPr>
            <a:lvl7pPr>
              <a:tabLst>
                <a:tab pos="7289979" algn="r"/>
              </a:tabLst>
              <a:defRPr/>
            </a:lvl7pPr>
            <a:lvl8pPr>
              <a:tabLst>
                <a:tab pos="7289979" algn="r"/>
              </a:tabLst>
              <a:defRPr/>
            </a:lvl8pPr>
            <a:lvl9pPr>
              <a:tabLst>
                <a:tab pos="7289979" algn="r"/>
              </a:tabLst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2000" y="349990"/>
            <a:ext cx="9824838" cy="7699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651087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33388" y="349250"/>
            <a:ext cx="9823450" cy="769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5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4810781" y="1875924"/>
            <a:ext cx="5446057" cy="5158778"/>
          </a:xfrm>
        </p:spPr>
        <p:txBody>
          <a:bodyPr/>
          <a:lstStyle/>
          <a:p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quarter" idx="10"/>
          </p:nvPr>
        </p:nvSpPr>
        <p:spPr>
          <a:xfrm>
            <a:off x="433388" y="1835675"/>
            <a:ext cx="3914619" cy="5199027"/>
          </a:xfrm>
          <a:prstGeom prst="rect">
            <a:avLst/>
          </a:prstGeom>
        </p:spPr>
        <p:txBody>
          <a:bodyPr/>
          <a:lstStyle>
            <a:lvl1pPr>
              <a:tabLst>
                <a:tab pos="5448137" algn="r"/>
              </a:tabLst>
              <a:defRPr/>
            </a:lvl1pPr>
            <a:lvl2pPr>
              <a:tabLst>
                <a:tab pos="5448137" algn="r"/>
              </a:tabLst>
              <a:defRPr/>
            </a:lvl2pPr>
            <a:lvl3pPr>
              <a:tabLst>
                <a:tab pos="5448137" algn="r"/>
              </a:tabLst>
              <a:defRPr/>
            </a:lvl3pPr>
            <a:lvl4pPr>
              <a:tabLst>
                <a:tab pos="5448137" algn="r"/>
              </a:tabLst>
              <a:defRPr/>
            </a:lvl4pPr>
            <a:lvl5pPr>
              <a:tabLst>
                <a:tab pos="5448137" algn="r"/>
              </a:tabLst>
              <a:defRPr baseline="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6397904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349986"/>
            <a:ext cx="9823450" cy="769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idx="1"/>
          </p:nvPr>
        </p:nvSpPr>
        <p:spPr>
          <a:xfrm>
            <a:off x="433388" y="1835675"/>
            <a:ext cx="9823450" cy="51990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09111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718270"/>
            <a:ext cx="9823450" cy="83473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33388" y="349989"/>
            <a:ext cx="9823450" cy="36828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8" name="Text Placeholder 18"/>
          <p:cNvSpPr>
            <a:spLocks noGrp="1"/>
          </p:cNvSpPr>
          <p:nvPr>
            <p:ph idx="1"/>
          </p:nvPr>
        </p:nvSpPr>
        <p:spPr>
          <a:xfrm>
            <a:off x="433388" y="1836738"/>
            <a:ext cx="9823450" cy="51951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64712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emf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166891810"/>
              </p:ext>
            </p:extLst>
          </p:nvPr>
        </p:nvGraphicFramePr>
        <p:xfrm>
          <a:off x="1859" y="1757"/>
          <a:ext cx="1856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7" name="think-cell Slide" r:id="rId34" imgW="270" imgH="270" progId="TCLayout.ActiveDocument.1">
                  <p:embed/>
                </p:oleObj>
              </mc:Choice>
              <mc:Fallback>
                <p:oleObj name="think-cell Slide" r:id="rId3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1859" y="1757"/>
                        <a:ext cx="1856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33388" y="349986"/>
            <a:ext cx="9823450" cy="7629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s-ES_tradnl" noProof="0" smtClean="0"/>
              <a:t>Clic para editar título</a:t>
            </a:r>
            <a:endParaRPr lang="en-US" noProof="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433388" y="7139694"/>
            <a:ext cx="4696232" cy="21672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spcBef>
                <a:spcPts val="650"/>
              </a:spcBef>
              <a:buSzPct val="100000"/>
              <a:buFont typeface="Arial"/>
              <a:buNone/>
            </a:pPr>
            <a:r>
              <a:rPr lang="en-US" sz="704" noProof="0" dirty="0" smtClean="0">
                <a:solidFill>
                  <a:schemeClr val="tx1"/>
                </a:solidFill>
              </a:rPr>
              <a:t>Deloitte Consulting</a:t>
            </a:r>
            <a:r>
              <a:rPr lang="en-US" sz="704" baseline="0" noProof="0" dirty="0" smtClean="0">
                <a:solidFill>
                  <a:schemeClr val="tx1"/>
                </a:solidFill>
              </a:rPr>
              <a:t> S.L.U. 2018</a:t>
            </a:r>
            <a:endParaRPr lang="en-US" sz="704" noProof="0" dirty="0">
              <a:solidFill>
                <a:schemeClr val="tx1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433388" y="1835673"/>
            <a:ext cx="9823450" cy="51990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  <a:endParaRPr lang="en-US" noProof="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9986759" y="7138988"/>
            <a:ext cx="270079" cy="10836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spcBef>
                <a:spcPts val="650"/>
              </a:spcBef>
              <a:buSzPct val="100000"/>
              <a:buFont typeface="Arial"/>
              <a:buNone/>
            </a:pPr>
            <a:fld id="{C58DF478-B544-4ED8-9ED4-6A2648E2D233}" type="slidenum">
              <a:rPr lang="en-US" sz="704" noProof="0" smtClean="0">
                <a:solidFill>
                  <a:schemeClr val="tx1"/>
                </a:solidFill>
              </a:rPr>
              <a:pPr marL="0" indent="0" algn="r">
                <a:spcBef>
                  <a:spcPts val="650"/>
                </a:spcBef>
                <a:buSzPct val="100000"/>
                <a:buFont typeface="Arial"/>
                <a:buNone/>
              </a:pPr>
              <a:t>‹Nº›</a:t>
            </a:fld>
            <a:endParaRPr lang="en-US" sz="704" noProof="0" dirty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55" r:id="rId2"/>
    <p:sldLayoutId id="2147483713" r:id="rId3"/>
    <p:sldLayoutId id="2147483753" r:id="rId4"/>
    <p:sldLayoutId id="2147483754" r:id="rId5"/>
    <p:sldLayoutId id="2147483679" r:id="rId6"/>
    <p:sldLayoutId id="2147483712" r:id="rId7"/>
    <p:sldLayoutId id="2147483678" r:id="rId8"/>
    <p:sldLayoutId id="2147483681" r:id="rId9"/>
    <p:sldLayoutId id="2147483735" r:id="rId10"/>
    <p:sldLayoutId id="2147483699" r:id="rId11"/>
    <p:sldLayoutId id="2147483714" r:id="rId12"/>
    <p:sldLayoutId id="2147483697" r:id="rId13"/>
    <p:sldLayoutId id="2147483715" r:id="rId14"/>
    <p:sldLayoutId id="2147483716" r:id="rId15"/>
    <p:sldLayoutId id="2147483717" r:id="rId16"/>
    <p:sldLayoutId id="2147483718" r:id="rId17"/>
    <p:sldLayoutId id="2147483728" r:id="rId18"/>
    <p:sldLayoutId id="2147483720" r:id="rId19"/>
    <p:sldLayoutId id="2147483721" r:id="rId20"/>
    <p:sldLayoutId id="2147483722" r:id="rId21"/>
    <p:sldLayoutId id="2147483695" r:id="rId22"/>
    <p:sldLayoutId id="2147483751" r:id="rId23"/>
    <p:sldLayoutId id="2147483724" r:id="rId24"/>
    <p:sldLayoutId id="2147483725" r:id="rId25"/>
    <p:sldLayoutId id="2147483726" r:id="rId26"/>
    <p:sldLayoutId id="2147483698" r:id="rId27"/>
    <p:sldLayoutId id="2147483752" r:id="rId28"/>
    <p:sldLayoutId id="2147483696" r:id="rId29"/>
    <p:sldLayoutId id="2147483790" r:id="rId30"/>
  </p:sldLayoutIdLst>
  <p:transition>
    <p:fade/>
  </p:transition>
  <p:hf hdr="0" ftr="0" dt="0"/>
  <p:txStyles>
    <p:titleStyle>
      <a:lvl1pPr algn="l" defTabSz="990571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90571" rtl="0" eaLnBrk="1" latinLnBrk="0" hangingPunct="1">
        <a:spcBef>
          <a:spcPts val="0"/>
        </a:spcBef>
        <a:spcAft>
          <a:spcPts val="1083"/>
        </a:spcAft>
        <a:buSzPct val="100000"/>
        <a:buFont typeface="Arial" panose="020B0604020202020204" pitchFamily="34" charset="0"/>
        <a:buNone/>
        <a:defRPr sz="1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Arial"/>
        <a:buNone/>
        <a:defRPr lang="en-US" sz="10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91094" indent="-191094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Arial" panose="020B0604020202020204" pitchFamily="34" charset="0"/>
        <a:buChar char="•"/>
        <a:defRPr lang="en-US" sz="10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386089" indent="-191094" algn="l" defTabSz="990571" rtl="0" eaLnBrk="1" latinLnBrk="0" hangingPunct="1">
        <a:spcBef>
          <a:spcPts val="0"/>
        </a:spcBef>
        <a:spcAft>
          <a:spcPts val="1083"/>
        </a:spcAft>
        <a:buClrTx/>
        <a:buSzPct val="100000"/>
        <a:buFont typeface="Verdana" panose="020B0604030504040204" pitchFamily="34" charset="0"/>
        <a:buChar char="−"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77182" indent="-191094" algn="l" defTabSz="865030" rtl="0" eaLnBrk="1" latinLnBrk="0" hangingPunct="1">
        <a:spcBef>
          <a:spcPts val="0"/>
        </a:spcBef>
        <a:spcAft>
          <a:spcPts val="1083"/>
        </a:spcAft>
        <a:buClrTx/>
        <a:buSzPct val="100000"/>
        <a:buFont typeface="Verdana" panose="020B0604030504040204" pitchFamily="34" charset="0"/>
        <a:buChar char="−"/>
        <a:tabLst/>
        <a:defRPr lang="en-US" sz="1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577182" indent="-191094" algn="l" defTabSz="990571" rtl="0" eaLnBrk="1" latinLnBrk="0" hangingPunct="1">
        <a:spcBef>
          <a:spcPts val="0"/>
        </a:spcBef>
        <a:spcAft>
          <a:spcPts val="1083"/>
        </a:spcAft>
        <a:buFont typeface="Verdana" panose="020B0604030504040204" pitchFamily="34" charset="0"/>
        <a:buChar char="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28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57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85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140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426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6995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281" algn="l" defTabSz="990571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474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orient="horz" pos="4431" userDrawn="1">
          <p15:clr>
            <a:srgbClr val="F26B43"/>
          </p15:clr>
        </p15:guide>
        <p15:guide id="4" pos="273" userDrawn="1">
          <p15:clr>
            <a:srgbClr val="F26B43"/>
          </p15:clr>
        </p15:guide>
        <p15:guide id="5" pos="6461" userDrawn="1">
          <p15:clr>
            <a:srgbClr val="F26B43"/>
          </p15:clr>
        </p15:guide>
        <p15:guide id="6" orient="horz" pos="1180" userDrawn="1">
          <p15:clr>
            <a:srgbClr val="F26B43"/>
          </p15:clr>
        </p15:guide>
        <p15:guide id="7" orient="horz" pos="220" userDrawn="1">
          <p15:clr>
            <a:srgbClr val="F26B43"/>
          </p15:clr>
        </p15:guide>
        <p15:guide id="8" orient="horz" pos="4497" userDrawn="1">
          <p15:clr>
            <a:srgbClr val="F26B43"/>
          </p15:clr>
        </p15:guide>
        <p15:guide id="10" pos="4361" userDrawn="1">
          <p15:clr>
            <a:srgbClr val="F26B43"/>
          </p15:clr>
        </p15:guide>
        <p15:guide id="11" orient="horz" pos="260" userDrawn="1">
          <p15:clr>
            <a:srgbClr val="F26B43"/>
          </p15:clr>
        </p15:guide>
        <p15:guide id="12" pos="1210" userDrawn="1">
          <p15:clr>
            <a:srgbClr val="F26B43"/>
          </p15:clr>
        </p15:guide>
        <p15:guide id="13" pos="1323" userDrawn="1">
          <p15:clr>
            <a:srgbClr val="F26B43"/>
          </p15:clr>
        </p15:guide>
        <p15:guide id="14" pos="2260" userDrawn="1">
          <p15:clr>
            <a:srgbClr val="F26B43"/>
          </p15:clr>
        </p15:guide>
        <p15:guide id="15" pos="2373" userDrawn="1">
          <p15:clr>
            <a:srgbClr val="F26B43"/>
          </p15:clr>
        </p15:guide>
        <p15:guide id="16" pos="5410" userDrawn="1">
          <p15:clr>
            <a:srgbClr val="F26B43"/>
          </p15:clr>
        </p15:guide>
        <p15:guide id="17" pos="3306" userDrawn="1">
          <p15:clr>
            <a:srgbClr val="F26B43"/>
          </p15:clr>
        </p15:guide>
        <p15:guide id="18" pos="3424" userDrawn="1">
          <p15:clr>
            <a:srgbClr val="F26B43"/>
          </p15:clr>
        </p15:guide>
        <p15:guide id="19" pos="3368" userDrawn="1">
          <p15:clr>
            <a:srgbClr val="F26B43"/>
          </p15:clr>
        </p15:guide>
        <p15:guide id="20" pos="5525" userDrawn="1">
          <p15:clr>
            <a:srgbClr val="F26B43"/>
          </p15:clr>
        </p15:guide>
        <p15:guide id="21" orient="horz" pos="1157" userDrawn="1">
          <p15:clr>
            <a:srgbClr val="F26B43"/>
          </p15:clr>
        </p15:guide>
        <p15:guide id="22" orient="horz" pos="70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Excel_97-2003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414" y="5520480"/>
            <a:ext cx="9183905" cy="872859"/>
          </a:xfrm>
        </p:spPr>
        <p:txBody>
          <a:bodyPr/>
          <a:lstStyle/>
          <a:p>
            <a:r>
              <a:rPr lang="es-ES" sz="2400" dirty="0"/>
              <a:t>Evaluación de la contribución socio-económica del Teatro Real a su entorno </a:t>
            </a:r>
            <a:endParaRPr lang="es-ES" sz="2000" dirty="0"/>
          </a:p>
        </p:txBody>
      </p:sp>
      <p:sp>
        <p:nvSpPr>
          <p:cNvPr id="7" name="Subtitle 3"/>
          <p:cNvSpPr txBox="1">
            <a:spLocks/>
          </p:cNvSpPr>
          <p:nvPr/>
        </p:nvSpPr>
        <p:spPr bwMode="gray">
          <a:xfrm>
            <a:off x="615414" y="6557026"/>
            <a:ext cx="5593014" cy="86181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90571" rtl="0" eaLnBrk="1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None/>
              <a:defRPr sz="4244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03972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/>
              <a:buNone/>
              <a:defRPr lang="en-US" sz="2205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07943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 panose="020B0604020202020204" pitchFamily="34" charset="0"/>
              <a:buNone/>
              <a:defRPr lang="en-US" sz="198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11915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None/>
              <a:defRPr lang="en-US" sz="176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15886" indent="0" algn="l" defTabSz="865030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None/>
              <a:tabLst/>
              <a:defRPr lang="en-US" sz="176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9858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None/>
              <a:defRPr sz="176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23829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None/>
              <a:defRPr sz="1764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527801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None/>
              <a:defRPr sz="176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031772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None/>
              <a:defRPr sz="1764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accent1"/>
                </a:solidFill>
              </a:rPr>
              <a:t>Presentación de resultados </a:t>
            </a:r>
          </a:p>
        </p:txBody>
      </p:sp>
      <p:pic>
        <p:nvPicPr>
          <p:cNvPr id="15370" name="Picture 10" descr="deloitte bilaketarekin bat datozen irudi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15" y="396149"/>
            <a:ext cx="1749425" cy="327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vurda\AppData\Local\Microsoft\Windows\INetCache\Content.Word\circulo dorado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315" y="1103586"/>
            <a:ext cx="5239489" cy="4997724"/>
          </a:xfrm>
          <a:prstGeom prst="flowChartConnector">
            <a:avLst/>
          </a:prstGeom>
          <a:noFill/>
          <a:ln>
            <a:noFill/>
          </a:ln>
        </p:spPr>
      </p:pic>
      <p:pic>
        <p:nvPicPr>
          <p:cNvPr id="10" name="Picture 2" descr="https://www.encuestafacil.com/Logos/72/77/967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400" y="213187"/>
            <a:ext cx="1312721" cy="66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197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388" y="853959"/>
            <a:ext cx="9823450" cy="368280"/>
          </a:xfrm>
        </p:spPr>
        <p:txBody>
          <a:bodyPr/>
          <a:lstStyle/>
          <a:p>
            <a:pPr marR="2267585" algn="just" defTabSz="787481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1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PERFIL ASOCIADO A LAS  PERSONAS ABONADAS Y ASISTENTES AL TEATRO REAL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" y="2246155"/>
            <a:ext cx="9760283" cy="247824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 bwMode="gray">
          <a:xfrm>
            <a:off x="433388" y="341026"/>
            <a:ext cx="9823450" cy="3682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90571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/>
              <a:t>3. Resultados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93329474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32" y="1009872"/>
            <a:ext cx="4733738" cy="29379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Rectangle 3"/>
          <p:cNvSpPr/>
          <p:nvPr/>
        </p:nvSpPr>
        <p:spPr>
          <a:xfrm>
            <a:off x="193732" y="578985"/>
            <a:ext cx="5489111" cy="430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67585" algn="just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9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Perfil de gasto de la persona a</a:t>
            </a:r>
            <a:r>
              <a:rPr lang="es-ES" sz="9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bonada </a:t>
            </a:r>
            <a:r>
              <a:rPr lang="es-ES" sz="9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la Ópera del Teatro Real de </a:t>
            </a:r>
            <a:r>
              <a:rPr lang="es-ES" sz="9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Madrid (57 años) </a:t>
            </a:r>
            <a:endParaRPr lang="es-ES" sz="9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82" y="4521730"/>
            <a:ext cx="4357142" cy="278053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3"/>
          <p:cNvSpPr/>
          <p:nvPr/>
        </p:nvSpPr>
        <p:spPr>
          <a:xfrm>
            <a:off x="193732" y="4270827"/>
            <a:ext cx="6363755" cy="250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67585" algn="just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9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Perfil de gasto de la persona asistente a la </a:t>
            </a:r>
            <a:r>
              <a:rPr lang="es-ES" sz="9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Ópera (50 años) </a:t>
            </a:r>
            <a:endParaRPr lang="es-ES" sz="9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5528266" y="4291177"/>
            <a:ext cx="398872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Perfil de gasto de la persona abonada al </a:t>
            </a:r>
            <a:r>
              <a:rPr lang="es-ES" altLang="es-ES" sz="900" b="1" i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Ballet (54 años)</a:t>
            </a:r>
            <a:endParaRPr lang="es-ES" altLang="es-ES" sz="700" b="1" dirty="0">
              <a:solidFill>
                <a:schemeClr val="bg1"/>
              </a:solidFill>
            </a:endParaRPr>
          </a:p>
        </p:txBody>
      </p:sp>
      <p:pic>
        <p:nvPicPr>
          <p:cNvPr id="15" name="Picture 107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266" y="4542359"/>
            <a:ext cx="4783853" cy="275990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6" name="Picture 10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892" y="1012322"/>
            <a:ext cx="4799410" cy="2935517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7" name="Rectangle 12"/>
          <p:cNvSpPr/>
          <p:nvPr/>
        </p:nvSpPr>
        <p:spPr>
          <a:xfrm>
            <a:off x="5422292" y="762166"/>
            <a:ext cx="5269521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ES" sz="900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Perfil de gasto de la persona asistente al concierto de la Filarmónica de Viena</a:t>
            </a:r>
            <a:endParaRPr lang="es-ES" altLang="es-ES" sz="700" b="1" dirty="0">
              <a:solidFill>
                <a:schemeClr val="bg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62821" y="124229"/>
            <a:ext cx="9823450" cy="368280"/>
          </a:xfrm>
          <a:prstGeom prst="rect">
            <a:avLst/>
          </a:prstGeom>
        </p:spPr>
        <p:txBody>
          <a:bodyPr/>
          <a:lstStyle>
            <a:lvl1pPr algn="l" defTabSz="990571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3. Resultados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1408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3" y="1027837"/>
            <a:ext cx="1784026" cy="178402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3. Resultados</a:t>
            </a:r>
            <a:endParaRPr lang="es-E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005" y="376"/>
            <a:ext cx="1322244" cy="1108048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 bwMode="gray">
          <a:xfrm>
            <a:off x="14082425" y="2038263"/>
            <a:ext cx="2304000" cy="2304000"/>
          </a:xfrm>
          <a:prstGeom prst="ellipse">
            <a:avLst/>
          </a:prstGeom>
          <a:solidFill>
            <a:sysClr val="windowText" lastClr="000000"/>
          </a:solidFill>
          <a:ln w="381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ES_tradnl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516766" y="2419646"/>
            <a:ext cx="1435317" cy="553998"/>
          </a:xfrm>
          <a:prstGeom prst="rect">
            <a:avLst/>
          </a:prstGeom>
          <a:solidFill>
            <a:sysClr val="windowText" lastClr="000000"/>
          </a:solidFill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Capital Social</a:t>
            </a:r>
            <a:endParaRPr kumimoji="0" lang="es-ES_tradnl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64" name="Group 749"/>
          <p:cNvGrpSpPr>
            <a:grpSpLocks noChangeAspect="1"/>
          </p:cNvGrpSpPr>
          <p:nvPr/>
        </p:nvGrpSpPr>
        <p:grpSpPr bwMode="auto">
          <a:xfrm>
            <a:off x="14798704" y="3146714"/>
            <a:ext cx="792001" cy="791999"/>
            <a:chOff x="3520" y="2686"/>
            <a:chExt cx="340" cy="340"/>
          </a:xfrm>
          <a:solidFill>
            <a:sysClr val="window" lastClr="FFFFFF"/>
          </a:solidFill>
        </p:grpSpPr>
        <p:sp>
          <p:nvSpPr>
            <p:cNvPr id="65" name="Freeform 750"/>
            <p:cNvSpPr>
              <a:spLocks noEditPoints="1"/>
            </p:cNvSpPr>
            <p:nvPr/>
          </p:nvSpPr>
          <p:spPr bwMode="auto">
            <a:xfrm>
              <a:off x="3520" y="2686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751"/>
            <p:cNvSpPr>
              <a:spLocks/>
            </p:cNvSpPr>
            <p:nvPr/>
          </p:nvSpPr>
          <p:spPr bwMode="auto">
            <a:xfrm>
              <a:off x="3582" y="2789"/>
              <a:ext cx="144" cy="137"/>
            </a:xfrm>
            <a:custGeom>
              <a:avLst/>
              <a:gdLst>
                <a:gd name="T0" fmla="*/ 209 w 216"/>
                <a:gd name="T1" fmla="*/ 187 h 207"/>
                <a:gd name="T2" fmla="*/ 171 w 216"/>
                <a:gd name="T3" fmla="*/ 179 h 207"/>
                <a:gd name="T4" fmla="*/ 156 w 216"/>
                <a:gd name="T5" fmla="*/ 177 h 207"/>
                <a:gd name="T6" fmla="*/ 145 w 216"/>
                <a:gd name="T7" fmla="*/ 147 h 207"/>
                <a:gd name="T8" fmla="*/ 167 w 216"/>
                <a:gd name="T9" fmla="*/ 96 h 207"/>
                <a:gd name="T10" fmla="*/ 157 w 216"/>
                <a:gd name="T11" fmla="*/ 22 h 207"/>
                <a:gd name="T12" fmla="*/ 108 w 216"/>
                <a:gd name="T13" fmla="*/ 0 h 207"/>
                <a:gd name="T14" fmla="*/ 59 w 216"/>
                <a:gd name="T15" fmla="*/ 22 h 207"/>
                <a:gd name="T16" fmla="*/ 50 w 216"/>
                <a:gd name="T17" fmla="*/ 96 h 207"/>
                <a:gd name="T18" fmla="*/ 72 w 216"/>
                <a:gd name="T19" fmla="*/ 147 h 207"/>
                <a:gd name="T20" fmla="*/ 61 w 216"/>
                <a:gd name="T21" fmla="*/ 177 h 207"/>
                <a:gd name="T22" fmla="*/ 45 w 216"/>
                <a:gd name="T23" fmla="*/ 179 h 207"/>
                <a:gd name="T24" fmla="*/ 8 w 216"/>
                <a:gd name="T25" fmla="*/ 187 h 207"/>
                <a:gd name="T26" fmla="*/ 3 w 216"/>
                <a:gd name="T27" fmla="*/ 201 h 207"/>
                <a:gd name="T28" fmla="*/ 12 w 216"/>
                <a:gd name="T29" fmla="*/ 207 h 207"/>
                <a:gd name="T30" fmla="*/ 17 w 216"/>
                <a:gd name="T31" fmla="*/ 206 h 207"/>
                <a:gd name="T32" fmla="*/ 46 w 216"/>
                <a:gd name="T33" fmla="*/ 200 h 207"/>
                <a:gd name="T34" fmla="*/ 71 w 216"/>
                <a:gd name="T35" fmla="*/ 195 h 207"/>
                <a:gd name="T36" fmla="*/ 91 w 216"/>
                <a:gd name="T37" fmla="*/ 162 h 207"/>
                <a:gd name="T38" fmla="*/ 90 w 216"/>
                <a:gd name="T39" fmla="*/ 135 h 207"/>
                <a:gd name="T40" fmla="*/ 71 w 216"/>
                <a:gd name="T41" fmla="*/ 91 h 207"/>
                <a:gd name="T42" fmla="*/ 76 w 216"/>
                <a:gd name="T43" fmla="*/ 36 h 207"/>
                <a:gd name="T44" fmla="*/ 108 w 216"/>
                <a:gd name="T45" fmla="*/ 22 h 207"/>
                <a:gd name="T46" fmla="*/ 108 w 216"/>
                <a:gd name="T47" fmla="*/ 21 h 207"/>
                <a:gd name="T48" fmla="*/ 109 w 216"/>
                <a:gd name="T49" fmla="*/ 22 h 207"/>
                <a:gd name="T50" fmla="*/ 141 w 216"/>
                <a:gd name="T51" fmla="*/ 36 h 207"/>
                <a:gd name="T52" fmla="*/ 146 w 216"/>
                <a:gd name="T53" fmla="*/ 91 h 207"/>
                <a:gd name="T54" fmla="*/ 127 w 216"/>
                <a:gd name="T55" fmla="*/ 135 h 207"/>
                <a:gd name="T56" fmla="*/ 125 w 216"/>
                <a:gd name="T57" fmla="*/ 162 h 207"/>
                <a:gd name="T58" fmla="*/ 146 w 216"/>
                <a:gd name="T59" fmla="*/ 195 h 207"/>
                <a:gd name="T60" fmla="*/ 170 w 216"/>
                <a:gd name="T61" fmla="*/ 200 h 207"/>
                <a:gd name="T62" fmla="*/ 200 w 216"/>
                <a:gd name="T63" fmla="*/ 206 h 207"/>
                <a:gd name="T64" fmla="*/ 204 w 216"/>
                <a:gd name="T65" fmla="*/ 207 h 207"/>
                <a:gd name="T66" fmla="*/ 214 w 216"/>
                <a:gd name="T67" fmla="*/ 201 h 207"/>
                <a:gd name="T68" fmla="*/ 209 w 216"/>
                <a:gd name="T69" fmla="*/ 18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6" h="207">
                  <a:moveTo>
                    <a:pt x="209" y="187"/>
                  </a:moveTo>
                  <a:cubicBezTo>
                    <a:pt x="194" y="180"/>
                    <a:pt x="182" y="180"/>
                    <a:pt x="171" y="179"/>
                  </a:cubicBezTo>
                  <a:cubicBezTo>
                    <a:pt x="165" y="179"/>
                    <a:pt x="159" y="179"/>
                    <a:pt x="156" y="177"/>
                  </a:cubicBezTo>
                  <a:cubicBezTo>
                    <a:pt x="149" y="173"/>
                    <a:pt x="143" y="153"/>
                    <a:pt x="145" y="147"/>
                  </a:cubicBezTo>
                  <a:cubicBezTo>
                    <a:pt x="153" y="134"/>
                    <a:pt x="162" y="114"/>
                    <a:pt x="167" y="96"/>
                  </a:cubicBezTo>
                  <a:cubicBezTo>
                    <a:pt x="174" y="64"/>
                    <a:pt x="171" y="39"/>
                    <a:pt x="157" y="22"/>
                  </a:cubicBezTo>
                  <a:cubicBezTo>
                    <a:pt x="139" y="0"/>
                    <a:pt x="111" y="0"/>
                    <a:pt x="108" y="0"/>
                  </a:cubicBezTo>
                  <a:cubicBezTo>
                    <a:pt x="106" y="0"/>
                    <a:pt x="77" y="0"/>
                    <a:pt x="59" y="22"/>
                  </a:cubicBezTo>
                  <a:cubicBezTo>
                    <a:pt x="45" y="39"/>
                    <a:pt x="42" y="64"/>
                    <a:pt x="50" y="96"/>
                  </a:cubicBezTo>
                  <a:cubicBezTo>
                    <a:pt x="54" y="114"/>
                    <a:pt x="63" y="134"/>
                    <a:pt x="72" y="147"/>
                  </a:cubicBezTo>
                  <a:cubicBezTo>
                    <a:pt x="73" y="153"/>
                    <a:pt x="67" y="173"/>
                    <a:pt x="61" y="177"/>
                  </a:cubicBezTo>
                  <a:cubicBezTo>
                    <a:pt x="57" y="179"/>
                    <a:pt x="52" y="179"/>
                    <a:pt x="45" y="179"/>
                  </a:cubicBezTo>
                  <a:cubicBezTo>
                    <a:pt x="35" y="180"/>
                    <a:pt x="22" y="180"/>
                    <a:pt x="8" y="187"/>
                  </a:cubicBezTo>
                  <a:cubicBezTo>
                    <a:pt x="2" y="189"/>
                    <a:pt x="0" y="196"/>
                    <a:pt x="3" y="201"/>
                  </a:cubicBezTo>
                  <a:cubicBezTo>
                    <a:pt x="4" y="205"/>
                    <a:pt x="8" y="207"/>
                    <a:pt x="12" y="207"/>
                  </a:cubicBezTo>
                  <a:cubicBezTo>
                    <a:pt x="14" y="207"/>
                    <a:pt x="15" y="207"/>
                    <a:pt x="17" y="206"/>
                  </a:cubicBezTo>
                  <a:cubicBezTo>
                    <a:pt x="28" y="201"/>
                    <a:pt x="37" y="201"/>
                    <a:pt x="46" y="200"/>
                  </a:cubicBezTo>
                  <a:cubicBezTo>
                    <a:pt x="55" y="200"/>
                    <a:pt x="63" y="200"/>
                    <a:pt x="71" y="195"/>
                  </a:cubicBezTo>
                  <a:cubicBezTo>
                    <a:pt x="85" y="188"/>
                    <a:pt x="90" y="168"/>
                    <a:pt x="91" y="162"/>
                  </a:cubicBezTo>
                  <a:cubicBezTo>
                    <a:pt x="93" y="153"/>
                    <a:pt x="95" y="142"/>
                    <a:pt x="90" y="135"/>
                  </a:cubicBezTo>
                  <a:cubicBezTo>
                    <a:pt x="82" y="125"/>
                    <a:pt x="74" y="106"/>
                    <a:pt x="71" y="91"/>
                  </a:cubicBezTo>
                  <a:cubicBezTo>
                    <a:pt x="65" y="66"/>
                    <a:pt x="66" y="47"/>
                    <a:pt x="76" y="36"/>
                  </a:cubicBezTo>
                  <a:cubicBezTo>
                    <a:pt x="87" y="21"/>
                    <a:pt x="108" y="22"/>
                    <a:pt x="108" y="22"/>
                  </a:cubicBezTo>
                  <a:cubicBezTo>
                    <a:pt x="108" y="22"/>
                    <a:pt x="108" y="21"/>
                    <a:pt x="108" y="21"/>
                  </a:cubicBezTo>
                  <a:cubicBezTo>
                    <a:pt x="108" y="21"/>
                    <a:pt x="108" y="22"/>
                    <a:pt x="109" y="22"/>
                  </a:cubicBezTo>
                  <a:cubicBezTo>
                    <a:pt x="109" y="22"/>
                    <a:pt x="129" y="21"/>
                    <a:pt x="141" y="36"/>
                  </a:cubicBezTo>
                  <a:cubicBezTo>
                    <a:pt x="150" y="47"/>
                    <a:pt x="152" y="66"/>
                    <a:pt x="146" y="91"/>
                  </a:cubicBezTo>
                  <a:cubicBezTo>
                    <a:pt x="142" y="106"/>
                    <a:pt x="134" y="125"/>
                    <a:pt x="127" y="135"/>
                  </a:cubicBezTo>
                  <a:cubicBezTo>
                    <a:pt x="122" y="142"/>
                    <a:pt x="123" y="153"/>
                    <a:pt x="125" y="162"/>
                  </a:cubicBezTo>
                  <a:cubicBezTo>
                    <a:pt x="126" y="168"/>
                    <a:pt x="132" y="188"/>
                    <a:pt x="146" y="195"/>
                  </a:cubicBezTo>
                  <a:cubicBezTo>
                    <a:pt x="154" y="200"/>
                    <a:pt x="162" y="200"/>
                    <a:pt x="170" y="200"/>
                  </a:cubicBezTo>
                  <a:cubicBezTo>
                    <a:pt x="179" y="201"/>
                    <a:pt x="189" y="201"/>
                    <a:pt x="200" y="206"/>
                  </a:cubicBezTo>
                  <a:cubicBezTo>
                    <a:pt x="201" y="207"/>
                    <a:pt x="203" y="207"/>
                    <a:pt x="204" y="207"/>
                  </a:cubicBezTo>
                  <a:cubicBezTo>
                    <a:pt x="208" y="207"/>
                    <a:pt x="212" y="205"/>
                    <a:pt x="214" y="201"/>
                  </a:cubicBezTo>
                  <a:cubicBezTo>
                    <a:pt x="216" y="196"/>
                    <a:pt x="214" y="189"/>
                    <a:pt x="209" y="18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Freeform 752"/>
            <p:cNvSpPr>
              <a:spLocks/>
            </p:cNvSpPr>
            <p:nvPr/>
          </p:nvSpPr>
          <p:spPr bwMode="auto">
            <a:xfrm>
              <a:off x="3702" y="2802"/>
              <a:ext cx="95" cy="111"/>
            </a:xfrm>
            <a:custGeom>
              <a:avLst/>
              <a:gdLst>
                <a:gd name="T0" fmla="*/ 136 w 143"/>
                <a:gd name="T1" fmla="*/ 147 h 167"/>
                <a:gd name="T2" fmla="*/ 109 w 143"/>
                <a:gd name="T3" fmla="*/ 139 h 167"/>
                <a:gd name="T4" fmla="*/ 95 w 143"/>
                <a:gd name="T5" fmla="*/ 136 h 167"/>
                <a:gd name="T6" fmla="*/ 89 w 143"/>
                <a:gd name="T7" fmla="*/ 118 h 167"/>
                <a:gd name="T8" fmla="*/ 106 w 143"/>
                <a:gd name="T9" fmla="*/ 78 h 167"/>
                <a:gd name="T10" fmla="*/ 99 w 143"/>
                <a:gd name="T11" fmla="*/ 20 h 167"/>
                <a:gd name="T12" fmla="*/ 56 w 143"/>
                <a:gd name="T13" fmla="*/ 1 h 167"/>
                <a:gd name="T14" fmla="*/ 14 w 143"/>
                <a:gd name="T15" fmla="*/ 20 h 167"/>
                <a:gd name="T16" fmla="*/ 6 w 143"/>
                <a:gd name="T17" fmla="*/ 78 h 167"/>
                <a:gd name="T18" fmla="*/ 24 w 143"/>
                <a:gd name="T19" fmla="*/ 118 h 167"/>
                <a:gd name="T20" fmla="*/ 18 w 143"/>
                <a:gd name="T21" fmla="*/ 136 h 167"/>
                <a:gd name="T22" fmla="*/ 16 w 143"/>
                <a:gd name="T23" fmla="*/ 151 h 167"/>
                <a:gd name="T24" fmla="*/ 24 w 143"/>
                <a:gd name="T25" fmla="*/ 155 h 167"/>
                <a:gd name="T26" fmla="*/ 31 w 143"/>
                <a:gd name="T27" fmla="*/ 153 h 167"/>
                <a:gd name="T28" fmla="*/ 41 w 143"/>
                <a:gd name="T29" fmla="*/ 107 h 167"/>
                <a:gd name="T30" fmla="*/ 27 w 143"/>
                <a:gd name="T31" fmla="*/ 73 h 167"/>
                <a:gd name="T32" fmla="*/ 31 w 143"/>
                <a:gd name="T33" fmla="*/ 33 h 167"/>
                <a:gd name="T34" fmla="*/ 56 w 143"/>
                <a:gd name="T35" fmla="*/ 22 h 167"/>
                <a:gd name="T36" fmla="*/ 82 w 143"/>
                <a:gd name="T37" fmla="*/ 33 h 167"/>
                <a:gd name="T38" fmla="*/ 86 w 143"/>
                <a:gd name="T39" fmla="*/ 73 h 167"/>
                <a:gd name="T40" fmla="*/ 71 w 143"/>
                <a:gd name="T41" fmla="*/ 107 h 167"/>
                <a:gd name="T42" fmla="*/ 82 w 143"/>
                <a:gd name="T43" fmla="*/ 153 h 167"/>
                <a:gd name="T44" fmla="*/ 83 w 143"/>
                <a:gd name="T45" fmla="*/ 154 h 167"/>
                <a:gd name="T46" fmla="*/ 106 w 143"/>
                <a:gd name="T47" fmla="*/ 160 h 167"/>
                <a:gd name="T48" fmla="*/ 125 w 143"/>
                <a:gd name="T49" fmla="*/ 165 h 167"/>
                <a:gd name="T50" fmla="*/ 131 w 143"/>
                <a:gd name="T51" fmla="*/ 167 h 167"/>
                <a:gd name="T52" fmla="*/ 140 w 143"/>
                <a:gd name="T53" fmla="*/ 162 h 167"/>
                <a:gd name="T54" fmla="*/ 136 w 143"/>
                <a:gd name="T55" fmla="*/ 14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3" h="167">
                  <a:moveTo>
                    <a:pt x="136" y="147"/>
                  </a:moveTo>
                  <a:cubicBezTo>
                    <a:pt x="128" y="142"/>
                    <a:pt x="118" y="140"/>
                    <a:pt x="109" y="139"/>
                  </a:cubicBezTo>
                  <a:cubicBezTo>
                    <a:pt x="104" y="138"/>
                    <a:pt x="98" y="137"/>
                    <a:pt x="95" y="136"/>
                  </a:cubicBezTo>
                  <a:cubicBezTo>
                    <a:pt x="89" y="131"/>
                    <a:pt x="88" y="121"/>
                    <a:pt x="89" y="118"/>
                  </a:cubicBezTo>
                  <a:cubicBezTo>
                    <a:pt x="96" y="109"/>
                    <a:pt x="103" y="93"/>
                    <a:pt x="106" y="78"/>
                  </a:cubicBezTo>
                  <a:cubicBezTo>
                    <a:pt x="112" y="53"/>
                    <a:pt x="110" y="34"/>
                    <a:pt x="99" y="20"/>
                  </a:cubicBezTo>
                  <a:cubicBezTo>
                    <a:pt x="83" y="0"/>
                    <a:pt x="58" y="1"/>
                    <a:pt x="56" y="1"/>
                  </a:cubicBezTo>
                  <a:cubicBezTo>
                    <a:pt x="54" y="1"/>
                    <a:pt x="30" y="0"/>
                    <a:pt x="14" y="20"/>
                  </a:cubicBezTo>
                  <a:cubicBezTo>
                    <a:pt x="3" y="34"/>
                    <a:pt x="0" y="53"/>
                    <a:pt x="6" y="78"/>
                  </a:cubicBezTo>
                  <a:cubicBezTo>
                    <a:pt x="10" y="93"/>
                    <a:pt x="17" y="109"/>
                    <a:pt x="24" y="118"/>
                  </a:cubicBezTo>
                  <a:cubicBezTo>
                    <a:pt x="25" y="121"/>
                    <a:pt x="24" y="132"/>
                    <a:pt x="18" y="136"/>
                  </a:cubicBezTo>
                  <a:cubicBezTo>
                    <a:pt x="13" y="140"/>
                    <a:pt x="12" y="146"/>
                    <a:pt x="16" y="151"/>
                  </a:cubicBezTo>
                  <a:cubicBezTo>
                    <a:pt x="18" y="154"/>
                    <a:pt x="21" y="155"/>
                    <a:pt x="24" y="155"/>
                  </a:cubicBezTo>
                  <a:cubicBezTo>
                    <a:pt x="26" y="155"/>
                    <a:pt x="29" y="155"/>
                    <a:pt x="31" y="153"/>
                  </a:cubicBezTo>
                  <a:cubicBezTo>
                    <a:pt x="45" y="142"/>
                    <a:pt x="49" y="118"/>
                    <a:pt x="41" y="107"/>
                  </a:cubicBezTo>
                  <a:cubicBezTo>
                    <a:pt x="36" y="99"/>
                    <a:pt x="30" y="85"/>
                    <a:pt x="27" y="73"/>
                  </a:cubicBezTo>
                  <a:cubicBezTo>
                    <a:pt x="23" y="55"/>
                    <a:pt x="24" y="42"/>
                    <a:pt x="31" y="33"/>
                  </a:cubicBezTo>
                  <a:cubicBezTo>
                    <a:pt x="39" y="22"/>
                    <a:pt x="55" y="22"/>
                    <a:pt x="56" y="22"/>
                  </a:cubicBezTo>
                  <a:cubicBezTo>
                    <a:pt x="58" y="22"/>
                    <a:pt x="73" y="22"/>
                    <a:pt x="82" y="33"/>
                  </a:cubicBezTo>
                  <a:cubicBezTo>
                    <a:pt x="89" y="42"/>
                    <a:pt x="90" y="55"/>
                    <a:pt x="86" y="73"/>
                  </a:cubicBezTo>
                  <a:cubicBezTo>
                    <a:pt x="83" y="85"/>
                    <a:pt x="77" y="99"/>
                    <a:pt x="71" y="107"/>
                  </a:cubicBezTo>
                  <a:cubicBezTo>
                    <a:pt x="63" y="118"/>
                    <a:pt x="67" y="142"/>
                    <a:pt x="82" y="153"/>
                  </a:cubicBezTo>
                  <a:cubicBezTo>
                    <a:pt x="82" y="153"/>
                    <a:pt x="83" y="154"/>
                    <a:pt x="83" y="154"/>
                  </a:cubicBezTo>
                  <a:cubicBezTo>
                    <a:pt x="90" y="158"/>
                    <a:pt x="98" y="159"/>
                    <a:pt x="106" y="160"/>
                  </a:cubicBezTo>
                  <a:cubicBezTo>
                    <a:pt x="113" y="161"/>
                    <a:pt x="121" y="162"/>
                    <a:pt x="125" y="165"/>
                  </a:cubicBezTo>
                  <a:cubicBezTo>
                    <a:pt x="127" y="166"/>
                    <a:pt x="129" y="167"/>
                    <a:pt x="131" y="167"/>
                  </a:cubicBezTo>
                  <a:cubicBezTo>
                    <a:pt x="134" y="167"/>
                    <a:pt x="138" y="165"/>
                    <a:pt x="140" y="162"/>
                  </a:cubicBezTo>
                  <a:cubicBezTo>
                    <a:pt x="143" y="157"/>
                    <a:pt x="141" y="150"/>
                    <a:pt x="136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65295" y="1272901"/>
            <a:ext cx="7689892" cy="218521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216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funciones en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2017, </a:t>
            </a: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con</a:t>
            </a:r>
            <a:r>
              <a:rPr lang="es-ES" sz="1400" dirty="0" smtClean="0">
                <a:latin typeface="Verdana"/>
              </a:rPr>
              <a:t>:</a:t>
            </a:r>
            <a:r>
              <a:rPr lang="es-ES" sz="1400" b="1" dirty="0" smtClean="0">
                <a:latin typeface="Verdana"/>
              </a:rPr>
              <a:t>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 smtClean="0"/>
              <a:t>Un</a:t>
            </a:r>
            <a:r>
              <a:rPr lang="es-ES" sz="1400" b="1" dirty="0" smtClean="0"/>
              <a:t> </a:t>
            </a:r>
            <a:r>
              <a:rPr lang="es-ES" sz="1400" b="1" dirty="0"/>
              <a:t>47% </a:t>
            </a:r>
            <a:r>
              <a:rPr lang="es-ES" sz="1400" dirty="0" smtClean="0"/>
              <a:t>de</a:t>
            </a:r>
            <a:r>
              <a:rPr lang="es-ES" sz="1400" b="1" dirty="0" smtClean="0"/>
              <a:t> </a:t>
            </a:r>
            <a:r>
              <a:rPr lang="es-ES" sz="1400" b="1" dirty="0"/>
              <a:t>títulos de ópera.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 smtClean="0"/>
              <a:t>Más</a:t>
            </a:r>
            <a:r>
              <a:rPr lang="es-ES" sz="1400" b="1" dirty="0" smtClean="0"/>
              <a:t> </a:t>
            </a:r>
            <a:r>
              <a:rPr lang="es-ES" sz="1400" dirty="0"/>
              <a:t>de</a:t>
            </a:r>
            <a:r>
              <a:rPr lang="es-ES" sz="1400" b="1" dirty="0"/>
              <a:t> </a:t>
            </a:r>
            <a:r>
              <a:rPr lang="es-ES" sz="1400" b="1" dirty="0" smtClean="0"/>
              <a:t>240.000 espectadores.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 smtClean="0"/>
              <a:t>Más de 100.000 asistentes a </a:t>
            </a:r>
            <a:r>
              <a:rPr lang="es-ES" sz="1400" dirty="0" smtClean="0"/>
              <a:t>otras </a:t>
            </a:r>
            <a:r>
              <a:rPr lang="es-ES" sz="1400" dirty="0"/>
              <a:t>actividades del Teatro Real (actividades formativas, visitas…) y eventos celebrados  en el teatro</a:t>
            </a:r>
            <a:r>
              <a:rPr lang="es-ES" sz="1400" dirty="0" smtClean="0"/>
              <a:t>.</a:t>
            </a:r>
            <a:endParaRPr lang="es-ES" sz="1400" b="1" dirty="0"/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19.749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abonados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en la temporada 2016/2017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, destacando: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Un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14% más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 </a:t>
            </a:r>
            <a:r>
              <a:rPr lang="es-ES" sz="1400" noProof="0" dirty="0" smtClean="0">
                <a:latin typeface="Verdana"/>
              </a:rPr>
              <a:t>de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abonados que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el año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anterior.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 smtClean="0">
                <a:latin typeface="Verdana"/>
              </a:rPr>
              <a:t>Un alto grado de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fidelización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del público asistente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68996" y="719343"/>
            <a:ext cx="513099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_tradnl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Promoción de la cultura</a:t>
            </a:r>
            <a:endParaRPr kumimoji="0" lang="es-ES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33389" y="4072537"/>
            <a:ext cx="5002212" cy="320087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/>
              <a:t>M</a:t>
            </a:r>
            <a:r>
              <a:rPr lang="es-ES" sz="1400" b="1" dirty="0" smtClean="0"/>
              <a:t>ás </a:t>
            </a:r>
            <a:r>
              <a:rPr lang="es-ES" sz="1400" b="1" dirty="0"/>
              <a:t>de </a:t>
            </a:r>
            <a:r>
              <a:rPr lang="es-ES" sz="1400" b="1" dirty="0" smtClean="0"/>
              <a:t>53.553 participantes </a:t>
            </a:r>
            <a:r>
              <a:rPr lang="es-ES" sz="1400" dirty="0" smtClean="0"/>
              <a:t>registrados en actividades educativas y formativas</a:t>
            </a:r>
            <a:endParaRPr lang="es-ES" sz="1400" b="1" dirty="0"/>
          </a:p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 smtClean="0"/>
              <a:t>79 </a:t>
            </a:r>
            <a:r>
              <a:rPr lang="es-ES" sz="1400" b="1" dirty="0"/>
              <a:t>funciones pedagógicas</a:t>
            </a:r>
            <a:r>
              <a:rPr lang="es-ES" sz="1400" dirty="0"/>
              <a:t> </a:t>
            </a:r>
            <a:r>
              <a:rPr lang="es-ES" sz="1400" dirty="0" smtClean="0"/>
              <a:t>dirigidas al público infantil, con: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200" dirty="0" smtClean="0"/>
              <a:t>Más</a:t>
            </a:r>
            <a:r>
              <a:rPr lang="es-ES" sz="1200" b="1" dirty="0" smtClean="0"/>
              <a:t> </a:t>
            </a:r>
            <a:r>
              <a:rPr lang="es-ES" sz="1200" dirty="0"/>
              <a:t>de</a:t>
            </a:r>
            <a:r>
              <a:rPr lang="es-ES" sz="1200" b="1" dirty="0"/>
              <a:t> 32.200 espectadores</a:t>
            </a:r>
            <a:r>
              <a:rPr lang="es-ES" sz="1200" b="1" dirty="0" smtClean="0"/>
              <a:t>.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200" dirty="0" smtClean="0"/>
              <a:t>Una</a:t>
            </a:r>
            <a:r>
              <a:rPr lang="es-ES" sz="1200" b="1" dirty="0" smtClean="0"/>
              <a:t> tasa de </a:t>
            </a:r>
            <a:r>
              <a:rPr lang="es-ES" sz="1200" b="1" dirty="0"/>
              <a:t>ocupación del 95% </a:t>
            </a:r>
            <a:r>
              <a:rPr lang="es-ES" sz="1200" dirty="0" smtClean="0"/>
              <a:t>de media.</a:t>
            </a:r>
          </a:p>
          <a:p>
            <a:pPr marL="171450" lvl="0" indent="-171450" defTabSz="91440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/>
              <a:t>36 instituciones educativas </a:t>
            </a:r>
            <a:r>
              <a:rPr lang="es-ES" sz="1400" dirty="0"/>
              <a:t>que colaboran con el Teatro Real, de las cuales: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200" dirty="0"/>
              <a:t>El </a:t>
            </a:r>
            <a:r>
              <a:rPr lang="es-ES" sz="1200" b="1" dirty="0"/>
              <a:t>53%</a:t>
            </a:r>
            <a:r>
              <a:rPr lang="es-ES" sz="1200" dirty="0"/>
              <a:t> imparten </a:t>
            </a:r>
            <a:r>
              <a:rPr lang="es-ES" sz="1200" b="1" dirty="0"/>
              <a:t>estudios universitarios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200" dirty="0"/>
              <a:t>El </a:t>
            </a:r>
            <a:r>
              <a:rPr lang="es-ES" sz="1200" b="1" dirty="0"/>
              <a:t>42%</a:t>
            </a:r>
            <a:r>
              <a:rPr lang="es-ES" sz="1200" dirty="0"/>
              <a:t> son </a:t>
            </a:r>
            <a:r>
              <a:rPr lang="es-ES" sz="1200" b="1" dirty="0"/>
              <a:t>escuelas de enseñanza artística superior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200" dirty="0"/>
              <a:t>Un </a:t>
            </a:r>
            <a:r>
              <a:rPr lang="es-ES" sz="1200" b="1" dirty="0"/>
              <a:t>22%</a:t>
            </a:r>
            <a:r>
              <a:rPr lang="es-ES" sz="1200" dirty="0"/>
              <a:t> imparte </a:t>
            </a:r>
            <a:r>
              <a:rPr lang="es-ES" sz="1200" b="1" dirty="0"/>
              <a:t>estudios de posgrado y másteres.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endParaRPr lang="es-ES_tradnl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325403" y="3582661"/>
            <a:ext cx="50797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Impulso a la Educación artística y musical</a:t>
            </a:r>
            <a:endParaRPr kumimoji="0" lang="es-ES" sz="1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019801" y="3536495"/>
            <a:ext cx="456805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600" b="1" i="1" u="none" strike="noStrike" cap="none" spc="0" normalizeH="0" baseline="0">
                <a:ln>
                  <a:noFill/>
                </a:ln>
                <a:effectLst/>
                <a:uLnTx/>
                <a:uFillTx/>
                <a:latin typeface="Verdana"/>
              </a:defRPr>
            </a:lvl1pPr>
          </a:lstStyle>
          <a:p>
            <a:r>
              <a:rPr lang="es-ES_tradnl" dirty="0"/>
              <a:t>Integración social a través de la cultura</a:t>
            </a:r>
            <a:endParaRPr lang="es-ES" dirty="0"/>
          </a:p>
        </p:txBody>
      </p:sp>
      <p:sp>
        <p:nvSpPr>
          <p:cNvPr id="51" name="Rectangle 50"/>
          <p:cNvSpPr/>
          <p:nvPr/>
        </p:nvSpPr>
        <p:spPr>
          <a:xfrm>
            <a:off x="6150728" y="4031809"/>
            <a:ext cx="4157594" cy="32008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El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programa Social </a:t>
            </a: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del Teatro Real ha logrado: 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200" dirty="0"/>
              <a:t>La participación</a:t>
            </a:r>
            <a:r>
              <a:rPr lang="es-ES" sz="1200" b="1" dirty="0"/>
              <a:t> </a:t>
            </a:r>
            <a:r>
              <a:rPr lang="es-ES" sz="1200" dirty="0"/>
              <a:t>de</a:t>
            </a:r>
            <a:r>
              <a:rPr lang="es-ES" sz="1200" b="1" dirty="0"/>
              <a:t> más de 100 </a:t>
            </a:r>
            <a:r>
              <a:rPr lang="es-ES" sz="1200" b="1" dirty="0" smtClean="0"/>
              <a:t>niños </a:t>
            </a:r>
            <a:r>
              <a:rPr lang="es-ES" sz="1200" dirty="0"/>
              <a:t>con</a:t>
            </a:r>
            <a:r>
              <a:rPr lang="es-ES" sz="1200" b="1" dirty="0" smtClean="0"/>
              <a:t> necesidades de integración diversas.</a:t>
            </a:r>
            <a:endParaRPr lang="es-ES" sz="1200" b="1" dirty="0"/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4 tipos de actividades </a:t>
            </a:r>
            <a:r>
              <a:rPr lang="es-ES" sz="1200" dirty="0"/>
              <a:t>diferentes </a:t>
            </a:r>
            <a:r>
              <a:rPr lang="es-ES" sz="1200" dirty="0" smtClean="0"/>
              <a:t>con una duración semanal de </a:t>
            </a:r>
            <a:r>
              <a:rPr lang="es-ES" sz="1200" b="1" dirty="0" smtClean="0"/>
              <a:t>10 horas.</a:t>
            </a:r>
          </a:p>
          <a:p>
            <a:pPr marL="628650" lvl="1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Congregar a </a:t>
            </a:r>
            <a:r>
              <a:rPr lang="es-ES" sz="1200" b="1" dirty="0"/>
              <a:t>más de 1.700 espectadores 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en las </a:t>
            </a:r>
            <a:r>
              <a:rPr kumimoji="0" lang="es-ES" sz="1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actuaciones</a:t>
            </a:r>
            <a:r>
              <a:rPr kumimoji="0" lang="es-ES" sz="12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 protagonizadas por los niños 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participantes. </a:t>
            </a:r>
            <a:endParaRPr kumimoji="0" lang="es-ES" sz="1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</a:endParaRPr>
          </a:p>
          <a:p>
            <a:pPr marL="171450" lvl="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200 menores con necesidades particulares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han compartido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tablas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con artistas de reconocido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prestigio</a:t>
            </a:r>
            <a:r>
              <a:rPr lang="es-ES" sz="1400" b="1" dirty="0">
                <a:latin typeface="Verdana"/>
              </a:rPr>
              <a:t> </a:t>
            </a:r>
            <a:r>
              <a:rPr lang="es-ES" sz="1400" dirty="0" smtClean="0">
                <a:latin typeface="Verdana"/>
              </a:rPr>
              <a:t>en el </a:t>
            </a:r>
            <a:r>
              <a:rPr lang="es-ES" sz="1400" b="1" dirty="0" smtClean="0">
                <a:latin typeface="Verdana"/>
              </a:rPr>
              <a:t>e</a:t>
            </a:r>
            <a:r>
              <a:rPr lang="es-ES" sz="1400" b="1" dirty="0" smtClean="0"/>
              <a:t>streno </a:t>
            </a:r>
            <a:r>
              <a:rPr lang="es-ES" sz="1400" b="1" dirty="0"/>
              <a:t>mundial </a:t>
            </a:r>
            <a:r>
              <a:rPr lang="es-ES" sz="1400" dirty="0"/>
              <a:t>de la </a:t>
            </a:r>
            <a:r>
              <a:rPr lang="es-ES" sz="1400" b="1" dirty="0"/>
              <a:t>cantata infantil Somos </a:t>
            </a:r>
            <a:r>
              <a:rPr lang="es-ES" sz="1400" b="1" dirty="0" smtClean="0"/>
              <a:t>Naturaleza.</a:t>
            </a: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63569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885" y="777694"/>
            <a:ext cx="9823450" cy="368280"/>
          </a:xfrm>
        </p:spPr>
        <p:txBody>
          <a:bodyPr/>
          <a:lstStyle/>
          <a:p>
            <a:pPr algn="ctr"/>
            <a:r>
              <a:rPr lang="es-ES" sz="2400" b="1" dirty="0" smtClean="0"/>
              <a:t>Semana de la ópera</a:t>
            </a:r>
            <a:endParaRPr lang="es-ES" sz="2400" b="1" dirty="0"/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756189"/>
              </p:ext>
            </p:extLst>
          </p:nvPr>
        </p:nvGraphicFramePr>
        <p:xfrm>
          <a:off x="1400644" y="2038451"/>
          <a:ext cx="8423275" cy="458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Gráfico" r:id="rId3" imgW="4943398" imgH="2686050" progId="Excel.Chart.8">
                  <p:embed/>
                </p:oleObj>
              </mc:Choice>
              <mc:Fallback>
                <p:oleObj name="Gráfico" r:id="rId3" imgW="4943398" imgH="2686050" progId="Excel.Chart.8">
                  <p:embed/>
                  <p:pic>
                    <p:nvPicPr>
                      <p:cNvPr id="0" name="Gráfic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644" y="2038451"/>
                        <a:ext cx="8423275" cy="458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52650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3. Resultados</a:t>
            </a:r>
            <a:endParaRPr lang="es-E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005" y="376"/>
            <a:ext cx="1322244" cy="1108048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3075107" y="2406441"/>
            <a:ext cx="2304000" cy="2304000"/>
            <a:chOff x="1896646" y="3814315"/>
            <a:chExt cx="2304000" cy="2304000"/>
          </a:xfrm>
        </p:grpSpPr>
        <p:sp>
          <p:nvSpPr>
            <p:cNvPr id="38" name="Oval 37"/>
            <p:cNvSpPr/>
            <p:nvPr/>
          </p:nvSpPr>
          <p:spPr bwMode="gray">
            <a:xfrm>
              <a:off x="1896646" y="3814315"/>
              <a:ext cx="2304000" cy="2304000"/>
            </a:xfrm>
            <a:prstGeom prst="ellipse">
              <a:avLst/>
            </a:prstGeom>
            <a:solidFill>
              <a:srgbClr val="86BC25"/>
            </a:solidFill>
            <a:ln w="3810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s-ES_tradn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330988" y="4195698"/>
              <a:ext cx="143531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s-ES_trad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Capital Económico</a:t>
              </a:r>
              <a:endPara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94614" y="5017101"/>
              <a:ext cx="379694" cy="493835"/>
            </a:xfrm>
            <a:custGeom>
              <a:avLst/>
              <a:gdLst>
                <a:gd name="T0" fmla="*/ 228 w 246"/>
                <a:gd name="T1" fmla="*/ 280 h 320"/>
                <a:gd name="T2" fmla="*/ 170 w 246"/>
                <a:gd name="T3" fmla="*/ 298 h 320"/>
                <a:gd name="T4" fmla="*/ 56 w 246"/>
                <a:gd name="T5" fmla="*/ 192 h 320"/>
                <a:gd name="T6" fmla="*/ 192 w 246"/>
                <a:gd name="T7" fmla="*/ 192 h 320"/>
                <a:gd name="T8" fmla="*/ 202 w 246"/>
                <a:gd name="T9" fmla="*/ 181 h 320"/>
                <a:gd name="T10" fmla="*/ 192 w 246"/>
                <a:gd name="T11" fmla="*/ 170 h 320"/>
                <a:gd name="T12" fmla="*/ 53 w 246"/>
                <a:gd name="T13" fmla="*/ 170 h 320"/>
                <a:gd name="T14" fmla="*/ 53 w 246"/>
                <a:gd name="T15" fmla="*/ 160 h 320"/>
                <a:gd name="T16" fmla="*/ 53 w 246"/>
                <a:gd name="T17" fmla="*/ 149 h 320"/>
                <a:gd name="T18" fmla="*/ 192 w 246"/>
                <a:gd name="T19" fmla="*/ 149 h 320"/>
                <a:gd name="T20" fmla="*/ 202 w 246"/>
                <a:gd name="T21" fmla="*/ 138 h 320"/>
                <a:gd name="T22" fmla="*/ 192 w 246"/>
                <a:gd name="T23" fmla="*/ 128 h 320"/>
                <a:gd name="T24" fmla="*/ 56 w 246"/>
                <a:gd name="T25" fmla="*/ 128 h 320"/>
                <a:gd name="T26" fmla="*/ 170 w 246"/>
                <a:gd name="T27" fmla="*/ 21 h 320"/>
                <a:gd name="T28" fmla="*/ 228 w 246"/>
                <a:gd name="T29" fmla="*/ 39 h 320"/>
                <a:gd name="T30" fmla="*/ 243 w 246"/>
                <a:gd name="T31" fmla="*/ 36 h 320"/>
                <a:gd name="T32" fmla="*/ 240 w 246"/>
                <a:gd name="T33" fmla="*/ 21 h 320"/>
                <a:gd name="T34" fmla="*/ 170 w 246"/>
                <a:gd name="T35" fmla="*/ 0 h 320"/>
                <a:gd name="T36" fmla="*/ 34 w 246"/>
                <a:gd name="T37" fmla="*/ 128 h 320"/>
                <a:gd name="T38" fmla="*/ 10 w 246"/>
                <a:gd name="T39" fmla="*/ 128 h 320"/>
                <a:gd name="T40" fmla="*/ 0 w 246"/>
                <a:gd name="T41" fmla="*/ 138 h 320"/>
                <a:gd name="T42" fmla="*/ 10 w 246"/>
                <a:gd name="T43" fmla="*/ 149 h 320"/>
                <a:gd name="T44" fmla="*/ 32 w 246"/>
                <a:gd name="T45" fmla="*/ 149 h 320"/>
                <a:gd name="T46" fmla="*/ 32 w 246"/>
                <a:gd name="T47" fmla="*/ 160 h 320"/>
                <a:gd name="T48" fmla="*/ 32 w 246"/>
                <a:gd name="T49" fmla="*/ 170 h 320"/>
                <a:gd name="T50" fmla="*/ 10 w 246"/>
                <a:gd name="T51" fmla="*/ 170 h 320"/>
                <a:gd name="T52" fmla="*/ 0 w 246"/>
                <a:gd name="T53" fmla="*/ 181 h 320"/>
                <a:gd name="T54" fmla="*/ 10 w 246"/>
                <a:gd name="T55" fmla="*/ 192 h 320"/>
                <a:gd name="T56" fmla="*/ 34 w 246"/>
                <a:gd name="T57" fmla="*/ 192 h 320"/>
                <a:gd name="T58" fmla="*/ 170 w 246"/>
                <a:gd name="T59" fmla="*/ 320 h 320"/>
                <a:gd name="T60" fmla="*/ 240 w 246"/>
                <a:gd name="T61" fmla="*/ 298 h 320"/>
                <a:gd name="T62" fmla="*/ 243 w 246"/>
                <a:gd name="T63" fmla="*/ 283 h 320"/>
                <a:gd name="T64" fmla="*/ 228 w 246"/>
                <a:gd name="T65" fmla="*/ 2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6" h="320">
                  <a:moveTo>
                    <a:pt x="228" y="280"/>
                  </a:moveTo>
                  <a:cubicBezTo>
                    <a:pt x="211" y="292"/>
                    <a:pt x="191" y="298"/>
                    <a:pt x="170" y="298"/>
                  </a:cubicBezTo>
                  <a:cubicBezTo>
                    <a:pt x="115" y="298"/>
                    <a:pt x="69" y="253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8" y="192"/>
                    <a:pt x="202" y="187"/>
                    <a:pt x="202" y="181"/>
                  </a:cubicBezTo>
                  <a:cubicBezTo>
                    <a:pt x="202" y="175"/>
                    <a:pt x="198" y="170"/>
                    <a:pt x="192" y="170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67"/>
                    <a:pt x="53" y="163"/>
                    <a:pt x="53" y="160"/>
                  </a:cubicBezTo>
                  <a:cubicBezTo>
                    <a:pt x="53" y="156"/>
                    <a:pt x="53" y="153"/>
                    <a:pt x="5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8" y="149"/>
                    <a:pt x="202" y="144"/>
                    <a:pt x="202" y="138"/>
                  </a:cubicBezTo>
                  <a:cubicBezTo>
                    <a:pt x="202" y="132"/>
                    <a:pt x="198" y="128"/>
                    <a:pt x="192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9" y="67"/>
                    <a:pt x="115" y="21"/>
                    <a:pt x="170" y="21"/>
                  </a:cubicBezTo>
                  <a:cubicBezTo>
                    <a:pt x="191" y="21"/>
                    <a:pt x="211" y="27"/>
                    <a:pt x="228" y="39"/>
                  </a:cubicBezTo>
                  <a:cubicBezTo>
                    <a:pt x="233" y="42"/>
                    <a:pt x="240" y="41"/>
                    <a:pt x="243" y="36"/>
                  </a:cubicBezTo>
                  <a:cubicBezTo>
                    <a:pt x="246" y="31"/>
                    <a:pt x="245" y="25"/>
                    <a:pt x="240" y="21"/>
                  </a:cubicBezTo>
                  <a:cubicBezTo>
                    <a:pt x="219" y="7"/>
                    <a:pt x="195" y="0"/>
                    <a:pt x="170" y="0"/>
                  </a:cubicBezTo>
                  <a:cubicBezTo>
                    <a:pt x="103" y="0"/>
                    <a:pt x="47" y="55"/>
                    <a:pt x="34" y="128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4" y="128"/>
                    <a:pt x="0" y="132"/>
                    <a:pt x="0" y="138"/>
                  </a:cubicBezTo>
                  <a:cubicBezTo>
                    <a:pt x="0" y="144"/>
                    <a:pt x="4" y="149"/>
                    <a:pt x="10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153"/>
                    <a:pt x="32" y="156"/>
                    <a:pt x="32" y="160"/>
                  </a:cubicBezTo>
                  <a:cubicBezTo>
                    <a:pt x="32" y="163"/>
                    <a:pt x="32" y="167"/>
                    <a:pt x="32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4" y="170"/>
                    <a:pt x="0" y="175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47" y="265"/>
                    <a:pt x="103" y="320"/>
                    <a:pt x="170" y="320"/>
                  </a:cubicBezTo>
                  <a:cubicBezTo>
                    <a:pt x="195" y="320"/>
                    <a:pt x="219" y="312"/>
                    <a:pt x="240" y="298"/>
                  </a:cubicBezTo>
                  <a:cubicBezTo>
                    <a:pt x="245" y="295"/>
                    <a:pt x="246" y="288"/>
                    <a:pt x="243" y="283"/>
                  </a:cubicBezTo>
                  <a:cubicBezTo>
                    <a:pt x="240" y="278"/>
                    <a:pt x="233" y="277"/>
                    <a:pt x="228" y="2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44"/>
            <p:cNvSpPr>
              <a:spLocks noEditPoints="1"/>
            </p:cNvSpPr>
            <p:nvPr/>
          </p:nvSpPr>
          <p:spPr bwMode="auto">
            <a:xfrm>
              <a:off x="2631555" y="4884325"/>
              <a:ext cx="792000" cy="792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2667935" y="5028903"/>
            <a:ext cx="6021980" cy="2305854"/>
            <a:chOff x="1896646" y="3812461"/>
            <a:chExt cx="6021980" cy="2305854"/>
          </a:xfrm>
        </p:grpSpPr>
        <p:sp>
          <p:nvSpPr>
            <p:cNvPr id="55" name="Oval 54"/>
            <p:cNvSpPr/>
            <p:nvPr/>
          </p:nvSpPr>
          <p:spPr bwMode="gray">
            <a:xfrm>
              <a:off x="1896646" y="3814315"/>
              <a:ext cx="2304000" cy="2304000"/>
            </a:xfrm>
            <a:prstGeom prst="ellipse">
              <a:avLst/>
            </a:prstGeom>
            <a:solidFill>
              <a:srgbClr val="86BC25"/>
            </a:solidFill>
            <a:ln w="3810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s-ES_tradn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330988" y="4195698"/>
              <a:ext cx="143531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s-ES_trad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Capital Económico</a:t>
              </a:r>
              <a:endPara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56"/>
            <p:cNvSpPr/>
            <p:nvPr/>
          </p:nvSpPr>
          <p:spPr bwMode="gray">
            <a:xfrm>
              <a:off x="3755636" y="3814315"/>
              <a:ext cx="2304000" cy="2304000"/>
            </a:xfrm>
            <a:prstGeom prst="ellipse">
              <a:avLst/>
            </a:prstGeom>
            <a:solidFill>
              <a:sysClr val="windowText" lastClr="000000"/>
            </a:solidFill>
            <a:ln w="3810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s-ES_tradn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57"/>
            <p:cNvSpPr/>
            <p:nvPr/>
          </p:nvSpPr>
          <p:spPr bwMode="gray">
            <a:xfrm>
              <a:off x="5614626" y="3812461"/>
              <a:ext cx="2304000" cy="2304000"/>
            </a:xfrm>
            <a:prstGeom prst="ellipse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  <a:ln w="38100" algn="ctr">
              <a:solidFill>
                <a:sysClr val="window" lastClr="FFFFFF"/>
              </a:solidFill>
              <a:miter lim="800000"/>
              <a:headEnd/>
              <a:tailEnd/>
            </a:ln>
          </p:spPr>
          <p:txBody>
            <a:bodyPr wrap="square" lIns="88900" tIns="88900" rIns="88900" bIns="889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6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 2" pitchFamily="18" charset="2"/>
                <a:buNone/>
                <a:tabLst/>
                <a:defRPr/>
              </a:pPr>
              <a:endParaRPr kumimoji="0" lang="es-ES_tradnl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89977" y="4195698"/>
              <a:ext cx="1435317" cy="553998"/>
            </a:xfrm>
            <a:prstGeom prst="rect">
              <a:avLst/>
            </a:prstGeom>
            <a:solidFill>
              <a:sysClr val="windowText" lastClr="000000"/>
            </a:solidFill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s-ES_trad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Capital Social</a:t>
              </a:r>
              <a:endParaRPr kumimoji="0" lang="es-ES_tradnl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048968" y="4173877"/>
              <a:ext cx="1435317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/>
                <a:defRPr/>
              </a:pPr>
              <a:r>
                <a:rPr kumimoji="0" lang="es-ES_tradnl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Capital Marca</a:t>
              </a:r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2794614" y="5017101"/>
              <a:ext cx="379694" cy="493835"/>
            </a:xfrm>
            <a:custGeom>
              <a:avLst/>
              <a:gdLst>
                <a:gd name="T0" fmla="*/ 228 w 246"/>
                <a:gd name="T1" fmla="*/ 280 h 320"/>
                <a:gd name="T2" fmla="*/ 170 w 246"/>
                <a:gd name="T3" fmla="*/ 298 h 320"/>
                <a:gd name="T4" fmla="*/ 56 w 246"/>
                <a:gd name="T5" fmla="*/ 192 h 320"/>
                <a:gd name="T6" fmla="*/ 192 w 246"/>
                <a:gd name="T7" fmla="*/ 192 h 320"/>
                <a:gd name="T8" fmla="*/ 202 w 246"/>
                <a:gd name="T9" fmla="*/ 181 h 320"/>
                <a:gd name="T10" fmla="*/ 192 w 246"/>
                <a:gd name="T11" fmla="*/ 170 h 320"/>
                <a:gd name="T12" fmla="*/ 53 w 246"/>
                <a:gd name="T13" fmla="*/ 170 h 320"/>
                <a:gd name="T14" fmla="*/ 53 w 246"/>
                <a:gd name="T15" fmla="*/ 160 h 320"/>
                <a:gd name="T16" fmla="*/ 53 w 246"/>
                <a:gd name="T17" fmla="*/ 149 h 320"/>
                <a:gd name="T18" fmla="*/ 192 w 246"/>
                <a:gd name="T19" fmla="*/ 149 h 320"/>
                <a:gd name="T20" fmla="*/ 202 w 246"/>
                <a:gd name="T21" fmla="*/ 138 h 320"/>
                <a:gd name="T22" fmla="*/ 192 w 246"/>
                <a:gd name="T23" fmla="*/ 128 h 320"/>
                <a:gd name="T24" fmla="*/ 56 w 246"/>
                <a:gd name="T25" fmla="*/ 128 h 320"/>
                <a:gd name="T26" fmla="*/ 170 w 246"/>
                <a:gd name="T27" fmla="*/ 21 h 320"/>
                <a:gd name="T28" fmla="*/ 228 w 246"/>
                <a:gd name="T29" fmla="*/ 39 h 320"/>
                <a:gd name="T30" fmla="*/ 243 w 246"/>
                <a:gd name="T31" fmla="*/ 36 h 320"/>
                <a:gd name="T32" fmla="*/ 240 w 246"/>
                <a:gd name="T33" fmla="*/ 21 h 320"/>
                <a:gd name="T34" fmla="*/ 170 w 246"/>
                <a:gd name="T35" fmla="*/ 0 h 320"/>
                <a:gd name="T36" fmla="*/ 34 w 246"/>
                <a:gd name="T37" fmla="*/ 128 h 320"/>
                <a:gd name="T38" fmla="*/ 10 w 246"/>
                <a:gd name="T39" fmla="*/ 128 h 320"/>
                <a:gd name="T40" fmla="*/ 0 w 246"/>
                <a:gd name="T41" fmla="*/ 138 h 320"/>
                <a:gd name="T42" fmla="*/ 10 w 246"/>
                <a:gd name="T43" fmla="*/ 149 h 320"/>
                <a:gd name="T44" fmla="*/ 32 w 246"/>
                <a:gd name="T45" fmla="*/ 149 h 320"/>
                <a:gd name="T46" fmla="*/ 32 w 246"/>
                <a:gd name="T47" fmla="*/ 160 h 320"/>
                <a:gd name="T48" fmla="*/ 32 w 246"/>
                <a:gd name="T49" fmla="*/ 170 h 320"/>
                <a:gd name="T50" fmla="*/ 10 w 246"/>
                <a:gd name="T51" fmla="*/ 170 h 320"/>
                <a:gd name="T52" fmla="*/ 0 w 246"/>
                <a:gd name="T53" fmla="*/ 181 h 320"/>
                <a:gd name="T54" fmla="*/ 10 w 246"/>
                <a:gd name="T55" fmla="*/ 192 h 320"/>
                <a:gd name="T56" fmla="*/ 34 w 246"/>
                <a:gd name="T57" fmla="*/ 192 h 320"/>
                <a:gd name="T58" fmla="*/ 170 w 246"/>
                <a:gd name="T59" fmla="*/ 320 h 320"/>
                <a:gd name="T60" fmla="*/ 240 w 246"/>
                <a:gd name="T61" fmla="*/ 298 h 320"/>
                <a:gd name="T62" fmla="*/ 243 w 246"/>
                <a:gd name="T63" fmla="*/ 283 h 320"/>
                <a:gd name="T64" fmla="*/ 228 w 246"/>
                <a:gd name="T65" fmla="*/ 28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46" h="320">
                  <a:moveTo>
                    <a:pt x="228" y="280"/>
                  </a:moveTo>
                  <a:cubicBezTo>
                    <a:pt x="211" y="292"/>
                    <a:pt x="191" y="298"/>
                    <a:pt x="170" y="298"/>
                  </a:cubicBezTo>
                  <a:cubicBezTo>
                    <a:pt x="115" y="298"/>
                    <a:pt x="69" y="253"/>
                    <a:pt x="56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8" y="192"/>
                    <a:pt x="202" y="187"/>
                    <a:pt x="202" y="181"/>
                  </a:cubicBezTo>
                  <a:cubicBezTo>
                    <a:pt x="202" y="175"/>
                    <a:pt x="198" y="170"/>
                    <a:pt x="192" y="170"/>
                  </a:cubicBezTo>
                  <a:cubicBezTo>
                    <a:pt x="53" y="170"/>
                    <a:pt x="53" y="170"/>
                    <a:pt x="53" y="170"/>
                  </a:cubicBezTo>
                  <a:cubicBezTo>
                    <a:pt x="53" y="167"/>
                    <a:pt x="53" y="163"/>
                    <a:pt x="53" y="160"/>
                  </a:cubicBezTo>
                  <a:cubicBezTo>
                    <a:pt x="53" y="156"/>
                    <a:pt x="53" y="153"/>
                    <a:pt x="53" y="149"/>
                  </a:cubicBezTo>
                  <a:cubicBezTo>
                    <a:pt x="192" y="149"/>
                    <a:pt x="192" y="149"/>
                    <a:pt x="192" y="149"/>
                  </a:cubicBezTo>
                  <a:cubicBezTo>
                    <a:pt x="198" y="149"/>
                    <a:pt x="202" y="144"/>
                    <a:pt x="202" y="138"/>
                  </a:cubicBezTo>
                  <a:cubicBezTo>
                    <a:pt x="202" y="132"/>
                    <a:pt x="198" y="128"/>
                    <a:pt x="192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69" y="67"/>
                    <a:pt x="115" y="21"/>
                    <a:pt x="170" y="21"/>
                  </a:cubicBezTo>
                  <a:cubicBezTo>
                    <a:pt x="191" y="21"/>
                    <a:pt x="211" y="27"/>
                    <a:pt x="228" y="39"/>
                  </a:cubicBezTo>
                  <a:cubicBezTo>
                    <a:pt x="233" y="42"/>
                    <a:pt x="240" y="41"/>
                    <a:pt x="243" y="36"/>
                  </a:cubicBezTo>
                  <a:cubicBezTo>
                    <a:pt x="246" y="31"/>
                    <a:pt x="245" y="25"/>
                    <a:pt x="240" y="21"/>
                  </a:cubicBezTo>
                  <a:cubicBezTo>
                    <a:pt x="219" y="7"/>
                    <a:pt x="195" y="0"/>
                    <a:pt x="170" y="0"/>
                  </a:cubicBezTo>
                  <a:cubicBezTo>
                    <a:pt x="103" y="0"/>
                    <a:pt x="47" y="55"/>
                    <a:pt x="34" y="128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4" y="128"/>
                    <a:pt x="0" y="132"/>
                    <a:pt x="0" y="138"/>
                  </a:cubicBezTo>
                  <a:cubicBezTo>
                    <a:pt x="0" y="144"/>
                    <a:pt x="4" y="149"/>
                    <a:pt x="10" y="149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32" y="153"/>
                    <a:pt x="32" y="156"/>
                    <a:pt x="32" y="160"/>
                  </a:cubicBezTo>
                  <a:cubicBezTo>
                    <a:pt x="32" y="163"/>
                    <a:pt x="32" y="167"/>
                    <a:pt x="32" y="170"/>
                  </a:cubicBezTo>
                  <a:cubicBezTo>
                    <a:pt x="10" y="170"/>
                    <a:pt x="10" y="170"/>
                    <a:pt x="10" y="170"/>
                  </a:cubicBezTo>
                  <a:cubicBezTo>
                    <a:pt x="4" y="170"/>
                    <a:pt x="0" y="175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4" y="192"/>
                    <a:pt x="34" y="192"/>
                    <a:pt x="34" y="192"/>
                  </a:cubicBezTo>
                  <a:cubicBezTo>
                    <a:pt x="47" y="265"/>
                    <a:pt x="103" y="320"/>
                    <a:pt x="170" y="320"/>
                  </a:cubicBezTo>
                  <a:cubicBezTo>
                    <a:pt x="195" y="320"/>
                    <a:pt x="219" y="312"/>
                    <a:pt x="240" y="298"/>
                  </a:cubicBezTo>
                  <a:cubicBezTo>
                    <a:pt x="245" y="295"/>
                    <a:pt x="246" y="288"/>
                    <a:pt x="243" y="283"/>
                  </a:cubicBezTo>
                  <a:cubicBezTo>
                    <a:pt x="240" y="278"/>
                    <a:pt x="233" y="277"/>
                    <a:pt x="228" y="28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>
              <a:off x="2631555" y="4884325"/>
              <a:ext cx="792000" cy="79200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grpSp>
          <p:nvGrpSpPr>
            <p:cNvPr id="63" name="Group 62"/>
            <p:cNvGrpSpPr/>
            <p:nvPr/>
          </p:nvGrpSpPr>
          <p:grpSpPr bwMode="auto">
            <a:xfrm>
              <a:off x="6377279" y="4929388"/>
              <a:ext cx="792000" cy="792000"/>
              <a:chOff x="0" y="0"/>
              <a:chExt cx="340" cy="340"/>
            </a:xfrm>
            <a:solidFill>
              <a:sysClr val="window" lastClr="FFFFFF"/>
            </a:solidFill>
          </p:grpSpPr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0" y="0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Freeform 68"/>
              <p:cNvSpPr>
                <a:spLocks noEditPoints="1"/>
              </p:cNvSpPr>
              <p:nvPr/>
            </p:nvSpPr>
            <p:spPr bwMode="auto">
              <a:xfrm>
                <a:off x="89" y="60"/>
                <a:ext cx="162" cy="224"/>
              </a:xfrm>
              <a:custGeom>
                <a:avLst/>
                <a:gdLst>
                  <a:gd name="T0" fmla="*/ 233 w 244"/>
                  <a:gd name="T1" fmla="*/ 122 h 336"/>
                  <a:gd name="T2" fmla="*/ 241 w 244"/>
                  <a:gd name="T3" fmla="*/ 90 h 336"/>
                  <a:gd name="T4" fmla="*/ 218 w 244"/>
                  <a:gd name="T5" fmla="*/ 67 h 336"/>
                  <a:gd name="T6" fmla="*/ 209 w 244"/>
                  <a:gd name="T7" fmla="*/ 35 h 336"/>
                  <a:gd name="T8" fmla="*/ 177 w 244"/>
                  <a:gd name="T9" fmla="*/ 26 h 336"/>
                  <a:gd name="T10" fmla="*/ 154 w 244"/>
                  <a:gd name="T11" fmla="*/ 2 h 336"/>
                  <a:gd name="T12" fmla="*/ 122 w 244"/>
                  <a:gd name="T13" fmla="*/ 11 h 336"/>
                  <a:gd name="T14" fmla="*/ 90 w 244"/>
                  <a:gd name="T15" fmla="*/ 2 h 336"/>
                  <a:gd name="T16" fmla="*/ 66 w 244"/>
                  <a:gd name="T17" fmla="*/ 26 h 336"/>
                  <a:gd name="T18" fmla="*/ 34 w 244"/>
                  <a:gd name="T19" fmla="*/ 35 h 336"/>
                  <a:gd name="T20" fmla="*/ 26 w 244"/>
                  <a:gd name="T21" fmla="*/ 67 h 336"/>
                  <a:gd name="T22" fmla="*/ 2 w 244"/>
                  <a:gd name="T23" fmla="*/ 90 h 336"/>
                  <a:gd name="T24" fmla="*/ 11 w 244"/>
                  <a:gd name="T25" fmla="*/ 122 h 336"/>
                  <a:gd name="T26" fmla="*/ 2 w 244"/>
                  <a:gd name="T27" fmla="*/ 154 h 336"/>
                  <a:gd name="T28" fmla="*/ 26 w 244"/>
                  <a:gd name="T29" fmla="*/ 177 h 336"/>
                  <a:gd name="T30" fmla="*/ 34 w 244"/>
                  <a:gd name="T31" fmla="*/ 209 h 336"/>
                  <a:gd name="T32" fmla="*/ 58 w 244"/>
                  <a:gd name="T33" fmla="*/ 217 h 336"/>
                  <a:gd name="T34" fmla="*/ 63 w 244"/>
                  <a:gd name="T35" fmla="*/ 334 h 336"/>
                  <a:gd name="T36" fmla="*/ 122 w 244"/>
                  <a:gd name="T37" fmla="*/ 305 h 336"/>
                  <a:gd name="T38" fmla="*/ 175 w 244"/>
                  <a:gd name="T39" fmla="*/ 335 h 336"/>
                  <a:gd name="T40" fmla="*/ 186 w 244"/>
                  <a:gd name="T41" fmla="*/ 325 h 336"/>
                  <a:gd name="T42" fmla="*/ 186 w 244"/>
                  <a:gd name="T43" fmla="*/ 217 h 336"/>
                  <a:gd name="T44" fmla="*/ 217 w 244"/>
                  <a:gd name="T45" fmla="*/ 187 h 336"/>
                  <a:gd name="T46" fmla="*/ 225 w 244"/>
                  <a:gd name="T47" fmla="*/ 172 h 336"/>
                  <a:gd name="T48" fmla="*/ 236 w 244"/>
                  <a:gd name="T49" fmla="*/ 131 h 336"/>
                  <a:gd name="T50" fmla="*/ 116 w 244"/>
                  <a:gd name="T51" fmla="*/ 284 h 336"/>
                  <a:gd name="T52" fmla="*/ 79 w 244"/>
                  <a:gd name="T53" fmla="*/ 235 h 336"/>
                  <a:gd name="T54" fmla="*/ 95 w 244"/>
                  <a:gd name="T55" fmla="*/ 242 h 336"/>
                  <a:gd name="T56" fmla="*/ 122 w 244"/>
                  <a:gd name="T57" fmla="*/ 233 h 336"/>
                  <a:gd name="T58" fmla="*/ 154 w 244"/>
                  <a:gd name="T59" fmla="*/ 242 h 336"/>
                  <a:gd name="T60" fmla="*/ 164 w 244"/>
                  <a:gd name="T61" fmla="*/ 306 h 336"/>
                  <a:gd name="T62" fmla="*/ 213 w 244"/>
                  <a:gd name="T63" fmla="*/ 154 h 336"/>
                  <a:gd name="T64" fmla="*/ 195 w 244"/>
                  <a:gd name="T65" fmla="*/ 185 h 336"/>
                  <a:gd name="T66" fmla="*/ 185 w 244"/>
                  <a:gd name="T67" fmla="*/ 195 h 336"/>
                  <a:gd name="T68" fmla="*/ 154 w 244"/>
                  <a:gd name="T69" fmla="*/ 212 h 336"/>
                  <a:gd name="T70" fmla="*/ 148 w 244"/>
                  <a:gd name="T71" fmla="*/ 218 h 336"/>
                  <a:gd name="T72" fmla="*/ 122 w 244"/>
                  <a:gd name="T73" fmla="*/ 212 h 336"/>
                  <a:gd name="T74" fmla="*/ 95 w 244"/>
                  <a:gd name="T75" fmla="*/ 221 h 336"/>
                  <a:gd name="T76" fmla="*/ 77 w 244"/>
                  <a:gd name="T77" fmla="*/ 200 h 336"/>
                  <a:gd name="T78" fmla="*/ 49 w 244"/>
                  <a:gd name="T79" fmla="*/ 195 h 336"/>
                  <a:gd name="T80" fmla="*/ 44 w 244"/>
                  <a:gd name="T81" fmla="*/ 167 h 336"/>
                  <a:gd name="T82" fmla="*/ 23 w 244"/>
                  <a:gd name="T83" fmla="*/ 149 h 336"/>
                  <a:gd name="T84" fmla="*/ 32 w 244"/>
                  <a:gd name="T85" fmla="*/ 122 h 336"/>
                  <a:gd name="T86" fmla="*/ 23 w 244"/>
                  <a:gd name="T87" fmla="*/ 96 h 336"/>
                  <a:gd name="T88" fmla="*/ 44 w 244"/>
                  <a:gd name="T89" fmla="*/ 77 h 336"/>
                  <a:gd name="T90" fmla="*/ 49 w 244"/>
                  <a:gd name="T91" fmla="*/ 50 h 336"/>
                  <a:gd name="T92" fmla="*/ 77 w 244"/>
                  <a:gd name="T93" fmla="*/ 45 h 336"/>
                  <a:gd name="T94" fmla="*/ 95 w 244"/>
                  <a:gd name="T95" fmla="*/ 26 h 336"/>
                  <a:gd name="T96" fmla="*/ 103 w 244"/>
                  <a:gd name="T97" fmla="*/ 28 h 336"/>
                  <a:gd name="T98" fmla="*/ 140 w 244"/>
                  <a:gd name="T99" fmla="*/ 27 h 336"/>
                  <a:gd name="T100" fmla="*/ 154 w 244"/>
                  <a:gd name="T101" fmla="*/ 30 h 336"/>
                  <a:gd name="T102" fmla="*/ 185 w 244"/>
                  <a:gd name="T103" fmla="*/ 48 h 336"/>
                  <a:gd name="T104" fmla="*/ 195 w 244"/>
                  <a:gd name="T105" fmla="*/ 59 h 336"/>
                  <a:gd name="T106" fmla="*/ 213 w 244"/>
                  <a:gd name="T107" fmla="*/ 90 h 336"/>
                  <a:gd name="T108" fmla="*/ 217 w 244"/>
                  <a:gd name="T109" fmla="*/ 104 h 336"/>
                  <a:gd name="T110" fmla="*/ 217 w 244"/>
                  <a:gd name="T111" fmla="*/ 140 h 336"/>
                  <a:gd name="T112" fmla="*/ 213 w 244"/>
                  <a:gd name="T113" fmla="*/ 15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44" h="336">
                    <a:moveTo>
                      <a:pt x="236" y="131"/>
                    </a:moveTo>
                    <a:cubicBezTo>
                      <a:pt x="235" y="128"/>
                      <a:pt x="233" y="124"/>
                      <a:pt x="233" y="122"/>
                    </a:cubicBezTo>
                    <a:cubicBezTo>
                      <a:pt x="233" y="120"/>
                      <a:pt x="235" y="116"/>
                      <a:pt x="236" y="113"/>
                    </a:cubicBezTo>
                    <a:cubicBezTo>
                      <a:pt x="239" y="107"/>
                      <a:pt x="244" y="99"/>
                      <a:pt x="241" y="90"/>
                    </a:cubicBezTo>
                    <a:cubicBezTo>
                      <a:pt x="239" y="81"/>
                      <a:pt x="231" y="76"/>
                      <a:pt x="225" y="72"/>
                    </a:cubicBezTo>
                    <a:cubicBezTo>
                      <a:pt x="222" y="70"/>
                      <a:pt x="219" y="68"/>
                      <a:pt x="218" y="67"/>
                    </a:cubicBezTo>
                    <a:cubicBezTo>
                      <a:pt x="217" y="65"/>
                      <a:pt x="217" y="61"/>
                      <a:pt x="217" y="57"/>
                    </a:cubicBezTo>
                    <a:cubicBezTo>
                      <a:pt x="216" y="50"/>
                      <a:pt x="216" y="41"/>
                      <a:pt x="209" y="35"/>
                    </a:cubicBezTo>
                    <a:cubicBezTo>
                      <a:pt x="203" y="28"/>
                      <a:pt x="194" y="28"/>
                      <a:pt x="186" y="27"/>
                    </a:cubicBezTo>
                    <a:cubicBezTo>
                      <a:pt x="183" y="27"/>
                      <a:pt x="179" y="27"/>
                      <a:pt x="177" y="26"/>
                    </a:cubicBezTo>
                    <a:cubicBezTo>
                      <a:pt x="176" y="25"/>
                      <a:pt x="173" y="21"/>
                      <a:pt x="172" y="19"/>
                    </a:cubicBezTo>
                    <a:cubicBezTo>
                      <a:pt x="168" y="13"/>
                      <a:pt x="163" y="5"/>
                      <a:pt x="154" y="2"/>
                    </a:cubicBezTo>
                    <a:cubicBezTo>
                      <a:pt x="145" y="0"/>
                      <a:pt x="137" y="4"/>
                      <a:pt x="130" y="8"/>
                    </a:cubicBezTo>
                    <a:cubicBezTo>
                      <a:pt x="128" y="9"/>
                      <a:pt x="123" y="11"/>
                      <a:pt x="122" y="11"/>
                    </a:cubicBezTo>
                    <a:cubicBezTo>
                      <a:pt x="120" y="11"/>
                      <a:pt x="116" y="9"/>
                      <a:pt x="113" y="8"/>
                    </a:cubicBezTo>
                    <a:cubicBezTo>
                      <a:pt x="106" y="4"/>
                      <a:pt x="98" y="0"/>
                      <a:pt x="90" y="2"/>
                    </a:cubicBezTo>
                    <a:cubicBezTo>
                      <a:pt x="81" y="5"/>
                      <a:pt x="76" y="13"/>
                      <a:pt x="72" y="19"/>
                    </a:cubicBezTo>
                    <a:cubicBezTo>
                      <a:pt x="70" y="21"/>
                      <a:pt x="68" y="25"/>
                      <a:pt x="66" y="26"/>
                    </a:cubicBezTo>
                    <a:cubicBezTo>
                      <a:pt x="65" y="27"/>
                      <a:pt x="60" y="27"/>
                      <a:pt x="57" y="27"/>
                    </a:cubicBezTo>
                    <a:cubicBezTo>
                      <a:pt x="50" y="28"/>
                      <a:pt x="41" y="28"/>
                      <a:pt x="34" y="35"/>
                    </a:cubicBezTo>
                    <a:cubicBezTo>
                      <a:pt x="28" y="41"/>
                      <a:pt x="27" y="50"/>
                      <a:pt x="27" y="57"/>
                    </a:cubicBezTo>
                    <a:cubicBezTo>
                      <a:pt x="27" y="61"/>
                      <a:pt x="26" y="65"/>
                      <a:pt x="26" y="67"/>
                    </a:cubicBezTo>
                    <a:cubicBezTo>
                      <a:pt x="25" y="68"/>
                      <a:pt x="21" y="70"/>
                      <a:pt x="18" y="72"/>
                    </a:cubicBezTo>
                    <a:cubicBezTo>
                      <a:pt x="12" y="76"/>
                      <a:pt x="5" y="81"/>
                      <a:pt x="2" y="90"/>
                    </a:cubicBezTo>
                    <a:cubicBezTo>
                      <a:pt x="0" y="99"/>
                      <a:pt x="4" y="107"/>
                      <a:pt x="7" y="113"/>
                    </a:cubicBezTo>
                    <a:cubicBezTo>
                      <a:pt x="9" y="116"/>
                      <a:pt x="11" y="120"/>
                      <a:pt x="11" y="122"/>
                    </a:cubicBezTo>
                    <a:cubicBezTo>
                      <a:pt x="11" y="124"/>
                      <a:pt x="9" y="128"/>
                      <a:pt x="7" y="131"/>
                    </a:cubicBezTo>
                    <a:cubicBezTo>
                      <a:pt x="4" y="137"/>
                      <a:pt x="0" y="145"/>
                      <a:pt x="2" y="154"/>
                    </a:cubicBezTo>
                    <a:cubicBezTo>
                      <a:pt x="5" y="163"/>
                      <a:pt x="12" y="168"/>
                      <a:pt x="18" y="172"/>
                    </a:cubicBezTo>
                    <a:cubicBezTo>
                      <a:pt x="21" y="174"/>
                      <a:pt x="25" y="176"/>
                      <a:pt x="26" y="177"/>
                    </a:cubicBezTo>
                    <a:cubicBezTo>
                      <a:pt x="26" y="179"/>
                      <a:pt x="27" y="183"/>
                      <a:pt x="27" y="187"/>
                    </a:cubicBezTo>
                    <a:cubicBezTo>
                      <a:pt x="27" y="194"/>
                      <a:pt x="28" y="203"/>
                      <a:pt x="34" y="209"/>
                    </a:cubicBezTo>
                    <a:cubicBezTo>
                      <a:pt x="41" y="216"/>
                      <a:pt x="50" y="216"/>
                      <a:pt x="57" y="217"/>
                    </a:cubicBezTo>
                    <a:cubicBezTo>
                      <a:pt x="57" y="217"/>
                      <a:pt x="57" y="217"/>
                      <a:pt x="58" y="217"/>
                    </a:cubicBezTo>
                    <a:cubicBezTo>
                      <a:pt x="58" y="325"/>
                      <a:pt x="58" y="325"/>
                      <a:pt x="58" y="325"/>
                    </a:cubicBezTo>
                    <a:cubicBezTo>
                      <a:pt x="58" y="329"/>
                      <a:pt x="60" y="332"/>
                      <a:pt x="63" y="334"/>
                    </a:cubicBezTo>
                    <a:cubicBezTo>
                      <a:pt x="66" y="336"/>
                      <a:pt x="71" y="336"/>
                      <a:pt x="74" y="334"/>
                    </a:cubicBezTo>
                    <a:cubicBezTo>
                      <a:pt x="122" y="305"/>
                      <a:pt x="122" y="305"/>
                      <a:pt x="122" y="305"/>
                    </a:cubicBezTo>
                    <a:cubicBezTo>
                      <a:pt x="170" y="334"/>
                      <a:pt x="170" y="334"/>
                      <a:pt x="170" y="334"/>
                    </a:cubicBezTo>
                    <a:cubicBezTo>
                      <a:pt x="171" y="335"/>
                      <a:pt x="173" y="335"/>
                      <a:pt x="175" y="335"/>
                    </a:cubicBezTo>
                    <a:cubicBezTo>
                      <a:pt x="177" y="335"/>
                      <a:pt x="179" y="335"/>
                      <a:pt x="180" y="334"/>
                    </a:cubicBezTo>
                    <a:cubicBezTo>
                      <a:pt x="184" y="332"/>
                      <a:pt x="186" y="329"/>
                      <a:pt x="186" y="325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86" y="217"/>
                      <a:pt x="186" y="217"/>
                      <a:pt x="186" y="217"/>
                    </a:cubicBezTo>
                    <a:cubicBezTo>
                      <a:pt x="194" y="216"/>
                      <a:pt x="203" y="216"/>
                      <a:pt x="209" y="209"/>
                    </a:cubicBezTo>
                    <a:cubicBezTo>
                      <a:pt x="216" y="203"/>
                      <a:pt x="216" y="194"/>
                      <a:pt x="217" y="187"/>
                    </a:cubicBezTo>
                    <a:cubicBezTo>
                      <a:pt x="217" y="183"/>
                      <a:pt x="217" y="179"/>
                      <a:pt x="218" y="177"/>
                    </a:cubicBezTo>
                    <a:cubicBezTo>
                      <a:pt x="219" y="176"/>
                      <a:pt x="222" y="174"/>
                      <a:pt x="225" y="172"/>
                    </a:cubicBezTo>
                    <a:cubicBezTo>
                      <a:pt x="231" y="168"/>
                      <a:pt x="239" y="163"/>
                      <a:pt x="241" y="154"/>
                    </a:cubicBezTo>
                    <a:cubicBezTo>
                      <a:pt x="244" y="145"/>
                      <a:pt x="239" y="137"/>
                      <a:pt x="236" y="131"/>
                    </a:cubicBezTo>
                    <a:close/>
                    <a:moveTo>
                      <a:pt x="127" y="284"/>
                    </a:moveTo>
                    <a:cubicBezTo>
                      <a:pt x="124" y="282"/>
                      <a:pt x="120" y="282"/>
                      <a:pt x="116" y="284"/>
                    </a:cubicBezTo>
                    <a:cubicBezTo>
                      <a:pt x="79" y="306"/>
                      <a:pt x="79" y="306"/>
                      <a:pt x="79" y="306"/>
                    </a:cubicBezTo>
                    <a:cubicBezTo>
                      <a:pt x="79" y="235"/>
                      <a:pt x="79" y="235"/>
                      <a:pt x="79" y="235"/>
                    </a:cubicBezTo>
                    <a:cubicBezTo>
                      <a:pt x="82" y="238"/>
                      <a:pt x="85" y="240"/>
                      <a:pt x="90" y="242"/>
                    </a:cubicBezTo>
                    <a:cubicBezTo>
                      <a:pt x="91" y="242"/>
                      <a:pt x="93" y="242"/>
                      <a:pt x="95" y="242"/>
                    </a:cubicBezTo>
                    <a:cubicBezTo>
                      <a:pt x="102" y="242"/>
                      <a:pt x="108" y="239"/>
                      <a:pt x="113" y="236"/>
                    </a:cubicBezTo>
                    <a:cubicBezTo>
                      <a:pt x="116" y="235"/>
                      <a:pt x="120" y="233"/>
                      <a:pt x="122" y="233"/>
                    </a:cubicBezTo>
                    <a:cubicBezTo>
                      <a:pt x="123" y="233"/>
                      <a:pt x="128" y="235"/>
                      <a:pt x="130" y="236"/>
                    </a:cubicBezTo>
                    <a:cubicBezTo>
                      <a:pt x="137" y="240"/>
                      <a:pt x="145" y="244"/>
                      <a:pt x="154" y="242"/>
                    </a:cubicBezTo>
                    <a:cubicBezTo>
                      <a:pt x="158" y="240"/>
                      <a:pt x="161" y="238"/>
                      <a:pt x="164" y="235"/>
                    </a:cubicBezTo>
                    <a:cubicBezTo>
                      <a:pt x="164" y="306"/>
                      <a:pt x="164" y="306"/>
                      <a:pt x="164" y="306"/>
                    </a:cubicBezTo>
                    <a:lnTo>
                      <a:pt x="127" y="284"/>
                    </a:lnTo>
                    <a:close/>
                    <a:moveTo>
                      <a:pt x="213" y="154"/>
                    </a:moveTo>
                    <a:cubicBezTo>
                      <a:pt x="208" y="157"/>
                      <a:pt x="203" y="161"/>
                      <a:pt x="199" y="167"/>
                    </a:cubicBezTo>
                    <a:cubicBezTo>
                      <a:pt x="196" y="173"/>
                      <a:pt x="196" y="179"/>
                      <a:pt x="195" y="185"/>
                    </a:cubicBezTo>
                    <a:cubicBezTo>
                      <a:pt x="195" y="188"/>
                      <a:pt x="195" y="193"/>
                      <a:pt x="194" y="194"/>
                    </a:cubicBezTo>
                    <a:cubicBezTo>
                      <a:pt x="193" y="195"/>
                      <a:pt x="188" y="195"/>
                      <a:pt x="185" y="195"/>
                    </a:cubicBezTo>
                    <a:cubicBezTo>
                      <a:pt x="179" y="195"/>
                      <a:pt x="172" y="195"/>
                      <a:pt x="166" y="199"/>
                    </a:cubicBezTo>
                    <a:cubicBezTo>
                      <a:pt x="161" y="202"/>
                      <a:pt x="157" y="207"/>
                      <a:pt x="154" y="212"/>
                    </a:cubicBezTo>
                    <a:cubicBezTo>
                      <a:pt x="152" y="215"/>
                      <a:pt x="149" y="218"/>
                      <a:pt x="148" y="218"/>
                    </a:cubicBezTo>
                    <a:cubicBezTo>
                      <a:pt x="148" y="218"/>
                      <a:pt x="148" y="218"/>
                      <a:pt x="148" y="218"/>
                    </a:cubicBezTo>
                    <a:cubicBezTo>
                      <a:pt x="147" y="218"/>
                      <a:pt x="143" y="217"/>
                      <a:pt x="140" y="216"/>
                    </a:cubicBezTo>
                    <a:cubicBezTo>
                      <a:pt x="135" y="213"/>
                      <a:pt x="129" y="212"/>
                      <a:pt x="122" y="212"/>
                    </a:cubicBezTo>
                    <a:cubicBezTo>
                      <a:pt x="115" y="212"/>
                      <a:pt x="109" y="215"/>
                      <a:pt x="103" y="217"/>
                    </a:cubicBezTo>
                    <a:cubicBezTo>
                      <a:pt x="101" y="219"/>
                      <a:pt x="96" y="221"/>
                      <a:pt x="95" y="221"/>
                    </a:cubicBezTo>
                    <a:cubicBezTo>
                      <a:pt x="94" y="220"/>
                      <a:pt x="91" y="216"/>
                      <a:pt x="90" y="214"/>
                    </a:cubicBezTo>
                    <a:cubicBezTo>
                      <a:pt x="86" y="209"/>
                      <a:pt x="83" y="203"/>
                      <a:pt x="77" y="200"/>
                    </a:cubicBezTo>
                    <a:cubicBezTo>
                      <a:pt x="71" y="196"/>
                      <a:pt x="64" y="196"/>
                      <a:pt x="58" y="196"/>
                    </a:cubicBezTo>
                    <a:cubicBezTo>
                      <a:pt x="55" y="195"/>
                      <a:pt x="50" y="195"/>
                      <a:pt x="49" y="195"/>
                    </a:cubicBezTo>
                    <a:cubicBezTo>
                      <a:pt x="49" y="193"/>
                      <a:pt x="48" y="188"/>
                      <a:pt x="48" y="185"/>
                    </a:cubicBezTo>
                    <a:cubicBezTo>
                      <a:pt x="48" y="179"/>
                      <a:pt x="47" y="173"/>
                      <a:pt x="44" y="167"/>
                    </a:cubicBezTo>
                    <a:cubicBezTo>
                      <a:pt x="41" y="161"/>
                      <a:pt x="35" y="157"/>
                      <a:pt x="30" y="154"/>
                    </a:cubicBezTo>
                    <a:cubicBezTo>
                      <a:pt x="28" y="152"/>
                      <a:pt x="23" y="150"/>
                      <a:pt x="23" y="149"/>
                    </a:cubicBezTo>
                    <a:cubicBezTo>
                      <a:pt x="23" y="147"/>
                      <a:pt x="25" y="143"/>
                      <a:pt x="26" y="140"/>
                    </a:cubicBezTo>
                    <a:cubicBezTo>
                      <a:pt x="29" y="135"/>
                      <a:pt x="32" y="129"/>
                      <a:pt x="32" y="122"/>
                    </a:cubicBezTo>
                    <a:cubicBezTo>
                      <a:pt x="32" y="115"/>
                      <a:pt x="29" y="109"/>
                      <a:pt x="26" y="104"/>
                    </a:cubicBezTo>
                    <a:cubicBezTo>
                      <a:pt x="25" y="101"/>
                      <a:pt x="23" y="97"/>
                      <a:pt x="23" y="96"/>
                    </a:cubicBezTo>
                    <a:cubicBezTo>
                      <a:pt x="23" y="94"/>
                      <a:pt x="28" y="92"/>
                      <a:pt x="30" y="90"/>
                    </a:cubicBezTo>
                    <a:cubicBezTo>
                      <a:pt x="35" y="87"/>
                      <a:pt x="41" y="83"/>
                      <a:pt x="44" y="77"/>
                    </a:cubicBezTo>
                    <a:cubicBezTo>
                      <a:pt x="47" y="71"/>
                      <a:pt x="48" y="65"/>
                      <a:pt x="48" y="59"/>
                    </a:cubicBezTo>
                    <a:cubicBezTo>
                      <a:pt x="48" y="56"/>
                      <a:pt x="49" y="51"/>
                      <a:pt x="49" y="50"/>
                    </a:cubicBezTo>
                    <a:cubicBezTo>
                      <a:pt x="50" y="49"/>
                      <a:pt x="55" y="49"/>
                      <a:pt x="58" y="49"/>
                    </a:cubicBezTo>
                    <a:cubicBezTo>
                      <a:pt x="64" y="49"/>
                      <a:pt x="71" y="49"/>
                      <a:pt x="77" y="45"/>
                    </a:cubicBezTo>
                    <a:cubicBezTo>
                      <a:pt x="83" y="42"/>
                      <a:pt x="86" y="37"/>
                      <a:pt x="90" y="32"/>
                    </a:cubicBezTo>
                    <a:cubicBezTo>
                      <a:pt x="91" y="29"/>
                      <a:pt x="94" y="26"/>
                      <a:pt x="95" y="26"/>
                    </a:cubicBezTo>
                    <a:cubicBezTo>
                      <a:pt x="95" y="26"/>
                      <a:pt x="95" y="26"/>
                      <a:pt x="95" y="26"/>
                    </a:cubicBezTo>
                    <a:cubicBezTo>
                      <a:pt x="96" y="26"/>
                      <a:pt x="101" y="27"/>
                      <a:pt x="103" y="28"/>
                    </a:cubicBezTo>
                    <a:cubicBezTo>
                      <a:pt x="109" y="31"/>
                      <a:pt x="115" y="32"/>
                      <a:pt x="122" y="32"/>
                    </a:cubicBezTo>
                    <a:cubicBezTo>
                      <a:pt x="129" y="32"/>
                      <a:pt x="135" y="29"/>
                      <a:pt x="140" y="27"/>
                    </a:cubicBezTo>
                    <a:cubicBezTo>
                      <a:pt x="143" y="25"/>
                      <a:pt x="147" y="23"/>
                      <a:pt x="148" y="23"/>
                    </a:cubicBezTo>
                    <a:cubicBezTo>
                      <a:pt x="149" y="24"/>
                      <a:pt x="152" y="28"/>
                      <a:pt x="154" y="30"/>
                    </a:cubicBezTo>
                    <a:cubicBezTo>
                      <a:pt x="157" y="35"/>
                      <a:pt x="161" y="41"/>
                      <a:pt x="166" y="44"/>
                    </a:cubicBezTo>
                    <a:cubicBezTo>
                      <a:pt x="172" y="48"/>
                      <a:pt x="179" y="48"/>
                      <a:pt x="185" y="48"/>
                    </a:cubicBezTo>
                    <a:cubicBezTo>
                      <a:pt x="188" y="49"/>
                      <a:pt x="193" y="49"/>
                      <a:pt x="194" y="49"/>
                    </a:cubicBezTo>
                    <a:cubicBezTo>
                      <a:pt x="195" y="51"/>
                      <a:pt x="195" y="56"/>
                      <a:pt x="195" y="59"/>
                    </a:cubicBezTo>
                    <a:cubicBezTo>
                      <a:pt x="196" y="65"/>
                      <a:pt x="196" y="71"/>
                      <a:pt x="199" y="77"/>
                    </a:cubicBezTo>
                    <a:cubicBezTo>
                      <a:pt x="203" y="83"/>
                      <a:pt x="208" y="87"/>
                      <a:pt x="213" y="90"/>
                    </a:cubicBezTo>
                    <a:cubicBezTo>
                      <a:pt x="216" y="92"/>
                      <a:pt x="220" y="94"/>
                      <a:pt x="221" y="95"/>
                    </a:cubicBezTo>
                    <a:cubicBezTo>
                      <a:pt x="221" y="97"/>
                      <a:pt x="218" y="101"/>
                      <a:pt x="217" y="104"/>
                    </a:cubicBezTo>
                    <a:cubicBezTo>
                      <a:pt x="214" y="109"/>
                      <a:pt x="211" y="115"/>
                      <a:pt x="211" y="122"/>
                    </a:cubicBezTo>
                    <a:cubicBezTo>
                      <a:pt x="211" y="129"/>
                      <a:pt x="214" y="135"/>
                      <a:pt x="217" y="140"/>
                    </a:cubicBezTo>
                    <a:cubicBezTo>
                      <a:pt x="218" y="143"/>
                      <a:pt x="221" y="147"/>
                      <a:pt x="221" y="148"/>
                    </a:cubicBezTo>
                    <a:cubicBezTo>
                      <a:pt x="220" y="150"/>
                      <a:pt x="216" y="152"/>
                      <a:pt x="213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Freeform 69"/>
              <p:cNvSpPr>
                <a:spLocks noEditPoints="1"/>
              </p:cNvSpPr>
              <p:nvPr/>
            </p:nvSpPr>
            <p:spPr bwMode="auto">
              <a:xfrm>
                <a:off x="134" y="106"/>
                <a:ext cx="71" cy="71"/>
              </a:xfrm>
              <a:custGeom>
                <a:avLst/>
                <a:gdLst>
                  <a:gd name="T0" fmla="*/ 54 w 107"/>
                  <a:gd name="T1" fmla="*/ 0 h 106"/>
                  <a:gd name="T2" fmla="*/ 0 w 107"/>
                  <a:gd name="T3" fmla="*/ 53 h 106"/>
                  <a:gd name="T4" fmla="*/ 54 w 107"/>
                  <a:gd name="T5" fmla="*/ 106 h 106"/>
                  <a:gd name="T6" fmla="*/ 107 w 107"/>
                  <a:gd name="T7" fmla="*/ 53 h 106"/>
                  <a:gd name="T8" fmla="*/ 54 w 107"/>
                  <a:gd name="T9" fmla="*/ 0 h 106"/>
                  <a:gd name="T10" fmla="*/ 54 w 107"/>
                  <a:gd name="T11" fmla="*/ 85 h 106"/>
                  <a:gd name="T12" fmla="*/ 22 w 107"/>
                  <a:gd name="T13" fmla="*/ 53 h 106"/>
                  <a:gd name="T14" fmla="*/ 54 w 107"/>
                  <a:gd name="T15" fmla="*/ 21 h 106"/>
                  <a:gd name="T16" fmla="*/ 86 w 107"/>
                  <a:gd name="T17" fmla="*/ 53 h 106"/>
                  <a:gd name="T18" fmla="*/ 54 w 107"/>
                  <a:gd name="T19" fmla="*/ 85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7" h="106">
                    <a:moveTo>
                      <a:pt x="54" y="0"/>
                    </a:moveTo>
                    <a:cubicBezTo>
                      <a:pt x="24" y="0"/>
                      <a:pt x="0" y="24"/>
                      <a:pt x="0" y="53"/>
                    </a:cubicBezTo>
                    <a:cubicBezTo>
                      <a:pt x="0" y="82"/>
                      <a:pt x="24" y="106"/>
                      <a:pt x="54" y="106"/>
                    </a:cubicBezTo>
                    <a:cubicBezTo>
                      <a:pt x="83" y="106"/>
                      <a:pt x="107" y="82"/>
                      <a:pt x="107" y="53"/>
                    </a:cubicBezTo>
                    <a:cubicBezTo>
                      <a:pt x="107" y="24"/>
                      <a:pt x="83" y="0"/>
                      <a:pt x="54" y="0"/>
                    </a:cubicBezTo>
                    <a:close/>
                    <a:moveTo>
                      <a:pt x="54" y="85"/>
                    </a:moveTo>
                    <a:cubicBezTo>
                      <a:pt x="36" y="85"/>
                      <a:pt x="22" y="71"/>
                      <a:pt x="22" y="53"/>
                    </a:cubicBezTo>
                    <a:cubicBezTo>
                      <a:pt x="22" y="35"/>
                      <a:pt x="36" y="21"/>
                      <a:pt x="54" y="21"/>
                    </a:cubicBezTo>
                    <a:cubicBezTo>
                      <a:pt x="71" y="21"/>
                      <a:pt x="86" y="35"/>
                      <a:pt x="86" y="53"/>
                    </a:cubicBezTo>
                    <a:cubicBezTo>
                      <a:pt x="86" y="71"/>
                      <a:pt x="71" y="85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4" name="Group 749"/>
            <p:cNvGrpSpPr>
              <a:grpSpLocks noChangeAspect="1"/>
            </p:cNvGrpSpPr>
            <p:nvPr/>
          </p:nvGrpSpPr>
          <p:grpSpPr bwMode="auto">
            <a:xfrm>
              <a:off x="4471915" y="4922766"/>
              <a:ext cx="792001" cy="791999"/>
              <a:chOff x="3520" y="2686"/>
              <a:chExt cx="340" cy="340"/>
            </a:xfrm>
            <a:solidFill>
              <a:sysClr val="window" lastClr="FFFFFF"/>
            </a:solidFill>
          </p:grpSpPr>
          <p:sp>
            <p:nvSpPr>
              <p:cNvPr id="65" name="Freeform 750"/>
              <p:cNvSpPr>
                <a:spLocks noEditPoints="1"/>
              </p:cNvSpPr>
              <p:nvPr/>
            </p:nvSpPr>
            <p:spPr bwMode="auto">
              <a:xfrm>
                <a:off x="3520" y="2686"/>
                <a:ext cx="340" cy="340"/>
              </a:xfrm>
              <a:custGeom>
                <a:avLst/>
                <a:gdLst>
                  <a:gd name="T0" fmla="*/ 256 w 512"/>
                  <a:gd name="T1" fmla="*/ 21 h 512"/>
                  <a:gd name="T2" fmla="*/ 490 w 512"/>
                  <a:gd name="T3" fmla="*/ 256 h 512"/>
                  <a:gd name="T4" fmla="*/ 256 w 512"/>
                  <a:gd name="T5" fmla="*/ 490 h 512"/>
                  <a:gd name="T6" fmla="*/ 21 w 512"/>
                  <a:gd name="T7" fmla="*/ 256 h 512"/>
                  <a:gd name="T8" fmla="*/ 256 w 512"/>
                  <a:gd name="T9" fmla="*/ 21 h 512"/>
                  <a:gd name="T10" fmla="*/ 256 w 512"/>
                  <a:gd name="T11" fmla="*/ 0 h 512"/>
                  <a:gd name="T12" fmla="*/ 0 w 512"/>
                  <a:gd name="T13" fmla="*/ 256 h 512"/>
                  <a:gd name="T14" fmla="*/ 256 w 512"/>
                  <a:gd name="T15" fmla="*/ 512 h 512"/>
                  <a:gd name="T16" fmla="*/ 512 w 512"/>
                  <a:gd name="T17" fmla="*/ 256 h 512"/>
                  <a:gd name="T18" fmla="*/ 256 w 512"/>
                  <a:gd name="T19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2" h="512">
                    <a:moveTo>
                      <a:pt x="256" y="21"/>
                    </a:moveTo>
                    <a:cubicBezTo>
                      <a:pt x="385" y="21"/>
                      <a:pt x="490" y="126"/>
                      <a:pt x="490" y="256"/>
                    </a:cubicBezTo>
                    <a:cubicBezTo>
                      <a:pt x="490" y="385"/>
                      <a:pt x="385" y="490"/>
                      <a:pt x="256" y="490"/>
                    </a:cubicBezTo>
                    <a:cubicBezTo>
                      <a:pt x="126" y="490"/>
                      <a:pt x="21" y="385"/>
                      <a:pt x="21" y="256"/>
                    </a:cubicBezTo>
                    <a:cubicBezTo>
                      <a:pt x="21" y="126"/>
                      <a:pt x="126" y="21"/>
                      <a:pt x="256" y="21"/>
                    </a:cubicBezTo>
                    <a:moveTo>
                      <a:pt x="256" y="0"/>
                    </a:moveTo>
                    <a:cubicBezTo>
                      <a:pt x="114" y="0"/>
                      <a:pt x="0" y="114"/>
                      <a:pt x="0" y="256"/>
                    </a:cubicBezTo>
                    <a:cubicBezTo>
                      <a:pt x="0" y="397"/>
                      <a:pt x="114" y="512"/>
                      <a:pt x="256" y="512"/>
                    </a:cubicBezTo>
                    <a:cubicBezTo>
                      <a:pt x="397" y="512"/>
                      <a:pt x="512" y="397"/>
                      <a:pt x="512" y="256"/>
                    </a:cubicBezTo>
                    <a:cubicBezTo>
                      <a:pt x="512" y="114"/>
                      <a:pt x="397" y="0"/>
                      <a:pt x="25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Freeform 751"/>
              <p:cNvSpPr>
                <a:spLocks/>
              </p:cNvSpPr>
              <p:nvPr/>
            </p:nvSpPr>
            <p:spPr bwMode="auto">
              <a:xfrm>
                <a:off x="3582" y="2789"/>
                <a:ext cx="144" cy="137"/>
              </a:xfrm>
              <a:custGeom>
                <a:avLst/>
                <a:gdLst>
                  <a:gd name="T0" fmla="*/ 209 w 216"/>
                  <a:gd name="T1" fmla="*/ 187 h 207"/>
                  <a:gd name="T2" fmla="*/ 171 w 216"/>
                  <a:gd name="T3" fmla="*/ 179 h 207"/>
                  <a:gd name="T4" fmla="*/ 156 w 216"/>
                  <a:gd name="T5" fmla="*/ 177 h 207"/>
                  <a:gd name="T6" fmla="*/ 145 w 216"/>
                  <a:gd name="T7" fmla="*/ 147 h 207"/>
                  <a:gd name="T8" fmla="*/ 167 w 216"/>
                  <a:gd name="T9" fmla="*/ 96 h 207"/>
                  <a:gd name="T10" fmla="*/ 157 w 216"/>
                  <a:gd name="T11" fmla="*/ 22 h 207"/>
                  <a:gd name="T12" fmla="*/ 108 w 216"/>
                  <a:gd name="T13" fmla="*/ 0 h 207"/>
                  <a:gd name="T14" fmla="*/ 59 w 216"/>
                  <a:gd name="T15" fmla="*/ 22 h 207"/>
                  <a:gd name="T16" fmla="*/ 50 w 216"/>
                  <a:gd name="T17" fmla="*/ 96 h 207"/>
                  <a:gd name="T18" fmla="*/ 72 w 216"/>
                  <a:gd name="T19" fmla="*/ 147 h 207"/>
                  <a:gd name="T20" fmla="*/ 61 w 216"/>
                  <a:gd name="T21" fmla="*/ 177 h 207"/>
                  <a:gd name="T22" fmla="*/ 45 w 216"/>
                  <a:gd name="T23" fmla="*/ 179 h 207"/>
                  <a:gd name="T24" fmla="*/ 8 w 216"/>
                  <a:gd name="T25" fmla="*/ 187 h 207"/>
                  <a:gd name="T26" fmla="*/ 3 w 216"/>
                  <a:gd name="T27" fmla="*/ 201 h 207"/>
                  <a:gd name="T28" fmla="*/ 12 w 216"/>
                  <a:gd name="T29" fmla="*/ 207 h 207"/>
                  <a:gd name="T30" fmla="*/ 17 w 216"/>
                  <a:gd name="T31" fmla="*/ 206 h 207"/>
                  <a:gd name="T32" fmla="*/ 46 w 216"/>
                  <a:gd name="T33" fmla="*/ 200 h 207"/>
                  <a:gd name="T34" fmla="*/ 71 w 216"/>
                  <a:gd name="T35" fmla="*/ 195 h 207"/>
                  <a:gd name="T36" fmla="*/ 91 w 216"/>
                  <a:gd name="T37" fmla="*/ 162 h 207"/>
                  <a:gd name="T38" fmla="*/ 90 w 216"/>
                  <a:gd name="T39" fmla="*/ 135 h 207"/>
                  <a:gd name="T40" fmla="*/ 71 w 216"/>
                  <a:gd name="T41" fmla="*/ 91 h 207"/>
                  <a:gd name="T42" fmla="*/ 76 w 216"/>
                  <a:gd name="T43" fmla="*/ 36 h 207"/>
                  <a:gd name="T44" fmla="*/ 108 w 216"/>
                  <a:gd name="T45" fmla="*/ 22 h 207"/>
                  <a:gd name="T46" fmla="*/ 108 w 216"/>
                  <a:gd name="T47" fmla="*/ 21 h 207"/>
                  <a:gd name="T48" fmla="*/ 109 w 216"/>
                  <a:gd name="T49" fmla="*/ 22 h 207"/>
                  <a:gd name="T50" fmla="*/ 141 w 216"/>
                  <a:gd name="T51" fmla="*/ 36 h 207"/>
                  <a:gd name="T52" fmla="*/ 146 w 216"/>
                  <a:gd name="T53" fmla="*/ 91 h 207"/>
                  <a:gd name="T54" fmla="*/ 127 w 216"/>
                  <a:gd name="T55" fmla="*/ 135 h 207"/>
                  <a:gd name="T56" fmla="*/ 125 w 216"/>
                  <a:gd name="T57" fmla="*/ 162 h 207"/>
                  <a:gd name="T58" fmla="*/ 146 w 216"/>
                  <a:gd name="T59" fmla="*/ 195 h 207"/>
                  <a:gd name="T60" fmla="*/ 170 w 216"/>
                  <a:gd name="T61" fmla="*/ 200 h 207"/>
                  <a:gd name="T62" fmla="*/ 200 w 216"/>
                  <a:gd name="T63" fmla="*/ 206 h 207"/>
                  <a:gd name="T64" fmla="*/ 204 w 216"/>
                  <a:gd name="T65" fmla="*/ 207 h 207"/>
                  <a:gd name="T66" fmla="*/ 214 w 216"/>
                  <a:gd name="T67" fmla="*/ 201 h 207"/>
                  <a:gd name="T68" fmla="*/ 209 w 216"/>
                  <a:gd name="T69" fmla="*/ 187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16" h="207">
                    <a:moveTo>
                      <a:pt x="209" y="187"/>
                    </a:moveTo>
                    <a:cubicBezTo>
                      <a:pt x="194" y="180"/>
                      <a:pt x="182" y="180"/>
                      <a:pt x="171" y="179"/>
                    </a:cubicBezTo>
                    <a:cubicBezTo>
                      <a:pt x="165" y="179"/>
                      <a:pt x="159" y="179"/>
                      <a:pt x="156" y="177"/>
                    </a:cubicBezTo>
                    <a:cubicBezTo>
                      <a:pt x="149" y="173"/>
                      <a:pt x="143" y="153"/>
                      <a:pt x="145" y="147"/>
                    </a:cubicBezTo>
                    <a:cubicBezTo>
                      <a:pt x="153" y="134"/>
                      <a:pt x="162" y="114"/>
                      <a:pt x="167" y="96"/>
                    </a:cubicBezTo>
                    <a:cubicBezTo>
                      <a:pt x="174" y="64"/>
                      <a:pt x="171" y="39"/>
                      <a:pt x="157" y="22"/>
                    </a:cubicBezTo>
                    <a:cubicBezTo>
                      <a:pt x="139" y="0"/>
                      <a:pt x="111" y="0"/>
                      <a:pt x="108" y="0"/>
                    </a:cubicBezTo>
                    <a:cubicBezTo>
                      <a:pt x="106" y="0"/>
                      <a:pt x="77" y="0"/>
                      <a:pt x="59" y="22"/>
                    </a:cubicBezTo>
                    <a:cubicBezTo>
                      <a:pt x="45" y="39"/>
                      <a:pt x="42" y="64"/>
                      <a:pt x="50" y="96"/>
                    </a:cubicBezTo>
                    <a:cubicBezTo>
                      <a:pt x="54" y="114"/>
                      <a:pt x="63" y="134"/>
                      <a:pt x="72" y="147"/>
                    </a:cubicBezTo>
                    <a:cubicBezTo>
                      <a:pt x="73" y="153"/>
                      <a:pt x="67" y="173"/>
                      <a:pt x="61" y="177"/>
                    </a:cubicBezTo>
                    <a:cubicBezTo>
                      <a:pt x="57" y="179"/>
                      <a:pt x="52" y="179"/>
                      <a:pt x="45" y="179"/>
                    </a:cubicBezTo>
                    <a:cubicBezTo>
                      <a:pt x="35" y="180"/>
                      <a:pt x="22" y="180"/>
                      <a:pt x="8" y="187"/>
                    </a:cubicBezTo>
                    <a:cubicBezTo>
                      <a:pt x="2" y="189"/>
                      <a:pt x="0" y="196"/>
                      <a:pt x="3" y="201"/>
                    </a:cubicBezTo>
                    <a:cubicBezTo>
                      <a:pt x="4" y="205"/>
                      <a:pt x="8" y="207"/>
                      <a:pt x="12" y="207"/>
                    </a:cubicBezTo>
                    <a:cubicBezTo>
                      <a:pt x="14" y="207"/>
                      <a:pt x="15" y="207"/>
                      <a:pt x="17" y="206"/>
                    </a:cubicBezTo>
                    <a:cubicBezTo>
                      <a:pt x="28" y="201"/>
                      <a:pt x="37" y="201"/>
                      <a:pt x="46" y="200"/>
                    </a:cubicBezTo>
                    <a:cubicBezTo>
                      <a:pt x="55" y="200"/>
                      <a:pt x="63" y="200"/>
                      <a:pt x="71" y="195"/>
                    </a:cubicBezTo>
                    <a:cubicBezTo>
                      <a:pt x="85" y="188"/>
                      <a:pt x="90" y="168"/>
                      <a:pt x="91" y="162"/>
                    </a:cubicBezTo>
                    <a:cubicBezTo>
                      <a:pt x="93" y="153"/>
                      <a:pt x="95" y="142"/>
                      <a:pt x="90" y="135"/>
                    </a:cubicBezTo>
                    <a:cubicBezTo>
                      <a:pt x="82" y="125"/>
                      <a:pt x="74" y="106"/>
                      <a:pt x="71" y="91"/>
                    </a:cubicBezTo>
                    <a:cubicBezTo>
                      <a:pt x="65" y="66"/>
                      <a:pt x="66" y="47"/>
                      <a:pt x="76" y="36"/>
                    </a:cubicBezTo>
                    <a:cubicBezTo>
                      <a:pt x="87" y="21"/>
                      <a:pt x="108" y="22"/>
                      <a:pt x="108" y="22"/>
                    </a:cubicBezTo>
                    <a:cubicBezTo>
                      <a:pt x="108" y="22"/>
                      <a:pt x="108" y="21"/>
                      <a:pt x="108" y="21"/>
                    </a:cubicBezTo>
                    <a:cubicBezTo>
                      <a:pt x="108" y="21"/>
                      <a:pt x="108" y="22"/>
                      <a:pt x="109" y="22"/>
                    </a:cubicBezTo>
                    <a:cubicBezTo>
                      <a:pt x="109" y="22"/>
                      <a:pt x="129" y="21"/>
                      <a:pt x="141" y="36"/>
                    </a:cubicBezTo>
                    <a:cubicBezTo>
                      <a:pt x="150" y="47"/>
                      <a:pt x="152" y="66"/>
                      <a:pt x="146" y="91"/>
                    </a:cubicBezTo>
                    <a:cubicBezTo>
                      <a:pt x="142" y="106"/>
                      <a:pt x="134" y="125"/>
                      <a:pt x="127" y="135"/>
                    </a:cubicBezTo>
                    <a:cubicBezTo>
                      <a:pt x="122" y="142"/>
                      <a:pt x="123" y="153"/>
                      <a:pt x="125" y="162"/>
                    </a:cubicBezTo>
                    <a:cubicBezTo>
                      <a:pt x="126" y="168"/>
                      <a:pt x="132" y="188"/>
                      <a:pt x="146" y="195"/>
                    </a:cubicBezTo>
                    <a:cubicBezTo>
                      <a:pt x="154" y="200"/>
                      <a:pt x="162" y="200"/>
                      <a:pt x="170" y="200"/>
                    </a:cubicBezTo>
                    <a:cubicBezTo>
                      <a:pt x="179" y="201"/>
                      <a:pt x="189" y="201"/>
                      <a:pt x="200" y="206"/>
                    </a:cubicBezTo>
                    <a:cubicBezTo>
                      <a:pt x="201" y="207"/>
                      <a:pt x="203" y="207"/>
                      <a:pt x="204" y="207"/>
                    </a:cubicBezTo>
                    <a:cubicBezTo>
                      <a:pt x="208" y="207"/>
                      <a:pt x="212" y="205"/>
                      <a:pt x="214" y="201"/>
                    </a:cubicBezTo>
                    <a:cubicBezTo>
                      <a:pt x="216" y="196"/>
                      <a:pt x="214" y="189"/>
                      <a:pt x="209" y="18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Freeform 752"/>
              <p:cNvSpPr>
                <a:spLocks/>
              </p:cNvSpPr>
              <p:nvPr/>
            </p:nvSpPr>
            <p:spPr bwMode="auto">
              <a:xfrm>
                <a:off x="3702" y="2802"/>
                <a:ext cx="95" cy="111"/>
              </a:xfrm>
              <a:custGeom>
                <a:avLst/>
                <a:gdLst>
                  <a:gd name="T0" fmla="*/ 136 w 143"/>
                  <a:gd name="T1" fmla="*/ 147 h 167"/>
                  <a:gd name="T2" fmla="*/ 109 w 143"/>
                  <a:gd name="T3" fmla="*/ 139 h 167"/>
                  <a:gd name="T4" fmla="*/ 95 w 143"/>
                  <a:gd name="T5" fmla="*/ 136 h 167"/>
                  <a:gd name="T6" fmla="*/ 89 w 143"/>
                  <a:gd name="T7" fmla="*/ 118 h 167"/>
                  <a:gd name="T8" fmla="*/ 106 w 143"/>
                  <a:gd name="T9" fmla="*/ 78 h 167"/>
                  <a:gd name="T10" fmla="*/ 99 w 143"/>
                  <a:gd name="T11" fmla="*/ 20 h 167"/>
                  <a:gd name="T12" fmla="*/ 56 w 143"/>
                  <a:gd name="T13" fmla="*/ 1 h 167"/>
                  <a:gd name="T14" fmla="*/ 14 w 143"/>
                  <a:gd name="T15" fmla="*/ 20 h 167"/>
                  <a:gd name="T16" fmla="*/ 6 w 143"/>
                  <a:gd name="T17" fmla="*/ 78 h 167"/>
                  <a:gd name="T18" fmla="*/ 24 w 143"/>
                  <a:gd name="T19" fmla="*/ 118 h 167"/>
                  <a:gd name="T20" fmla="*/ 18 w 143"/>
                  <a:gd name="T21" fmla="*/ 136 h 167"/>
                  <a:gd name="T22" fmla="*/ 16 w 143"/>
                  <a:gd name="T23" fmla="*/ 151 h 167"/>
                  <a:gd name="T24" fmla="*/ 24 w 143"/>
                  <a:gd name="T25" fmla="*/ 155 h 167"/>
                  <a:gd name="T26" fmla="*/ 31 w 143"/>
                  <a:gd name="T27" fmla="*/ 153 h 167"/>
                  <a:gd name="T28" fmla="*/ 41 w 143"/>
                  <a:gd name="T29" fmla="*/ 107 h 167"/>
                  <a:gd name="T30" fmla="*/ 27 w 143"/>
                  <a:gd name="T31" fmla="*/ 73 h 167"/>
                  <a:gd name="T32" fmla="*/ 31 w 143"/>
                  <a:gd name="T33" fmla="*/ 33 h 167"/>
                  <a:gd name="T34" fmla="*/ 56 w 143"/>
                  <a:gd name="T35" fmla="*/ 22 h 167"/>
                  <a:gd name="T36" fmla="*/ 82 w 143"/>
                  <a:gd name="T37" fmla="*/ 33 h 167"/>
                  <a:gd name="T38" fmla="*/ 86 w 143"/>
                  <a:gd name="T39" fmla="*/ 73 h 167"/>
                  <a:gd name="T40" fmla="*/ 71 w 143"/>
                  <a:gd name="T41" fmla="*/ 107 h 167"/>
                  <a:gd name="T42" fmla="*/ 82 w 143"/>
                  <a:gd name="T43" fmla="*/ 153 h 167"/>
                  <a:gd name="T44" fmla="*/ 83 w 143"/>
                  <a:gd name="T45" fmla="*/ 154 h 167"/>
                  <a:gd name="T46" fmla="*/ 106 w 143"/>
                  <a:gd name="T47" fmla="*/ 160 h 167"/>
                  <a:gd name="T48" fmla="*/ 125 w 143"/>
                  <a:gd name="T49" fmla="*/ 165 h 167"/>
                  <a:gd name="T50" fmla="*/ 131 w 143"/>
                  <a:gd name="T51" fmla="*/ 167 h 167"/>
                  <a:gd name="T52" fmla="*/ 140 w 143"/>
                  <a:gd name="T53" fmla="*/ 162 h 167"/>
                  <a:gd name="T54" fmla="*/ 136 w 143"/>
                  <a:gd name="T55" fmla="*/ 147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43" h="167">
                    <a:moveTo>
                      <a:pt x="136" y="147"/>
                    </a:moveTo>
                    <a:cubicBezTo>
                      <a:pt x="128" y="142"/>
                      <a:pt x="118" y="140"/>
                      <a:pt x="109" y="139"/>
                    </a:cubicBezTo>
                    <a:cubicBezTo>
                      <a:pt x="104" y="138"/>
                      <a:pt x="98" y="137"/>
                      <a:pt x="95" y="136"/>
                    </a:cubicBezTo>
                    <a:cubicBezTo>
                      <a:pt x="89" y="131"/>
                      <a:pt x="88" y="121"/>
                      <a:pt x="89" y="118"/>
                    </a:cubicBezTo>
                    <a:cubicBezTo>
                      <a:pt x="96" y="109"/>
                      <a:pt x="103" y="93"/>
                      <a:pt x="106" y="78"/>
                    </a:cubicBezTo>
                    <a:cubicBezTo>
                      <a:pt x="112" y="53"/>
                      <a:pt x="110" y="34"/>
                      <a:pt x="99" y="20"/>
                    </a:cubicBezTo>
                    <a:cubicBezTo>
                      <a:pt x="83" y="0"/>
                      <a:pt x="58" y="1"/>
                      <a:pt x="56" y="1"/>
                    </a:cubicBezTo>
                    <a:cubicBezTo>
                      <a:pt x="54" y="1"/>
                      <a:pt x="30" y="0"/>
                      <a:pt x="14" y="20"/>
                    </a:cubicBezTo>
                    <a:cubicBezTo>
                      <a:pt x="3" y="34"/>
                      <a:pt x="0" y="53"/>
                      <a:pt x="6" y="78"/>
                    </a:cubicBezTo>
                    <a:cubicBezTo>
                      <a:pt x="10" y="93"/>
                      <a:pt x="17" y="109"/>
                      <a:pt x="24" y="118"/>
                    </a:cubicBezTo>
                    <a:cubicBezTo>
                      <a:pt x="25" y="121"/>
                      <a:pt x="24" y="132"/>
                      <a:pt x="18" y="136"/>
                    </a:cubicBezTo>
                    <a:cubicBezTo>
                      <a:pt x="13" y="140"/>
                      <a:pt x="12" y="146"/>
                      <a:pt x="16" y="151"/>
                    </a:cubicBezTo>
                    <a:cubicBezTo>
                      <a:pt x="18" y="154"/>
                      <a:pt x="21" y="155"/>
                      <a:pt x="24" y="155"/>
                    </a:cubicBezTo>
                    <a:cubicBezTo>
                      <a:pt x="26" y="155"/>
                      <a:pt x="29" y="155"/>
                      <a:pt x="31" y="153"/>
                    </a:cubicBezTo>
                    <a:cubicBezTo>
                      <a:pt x="45" y="142"/>
                      <a:pt x="49" y="118"/>
                      <a:pt x="41" y="107"/>
                    </a:cubicBezTo>
                    <a:cubicBezTo>
                      <a:pt x="36" y="99"/>
                      <a:pt x="30" y="85"/>
                      <a:pt x="27" y="73"/>
                    </a:cubicBezTo>
                    <a:cubicBezTo>
                      <a:pt x="23" y="55"/>
                      <a:pt x="24" y="42"/>
                      <a:pt x="31" y="33"/>
                    </a:cubicBezTo>
                    <a:cubicBezTo>
                      <a:pt x="39" y="22"/>
                      <a:pt x="55" y="22"/>
                      <a:pt x="56" y="22"/>
                    </a:cubicBezTo>
                    <a:cubicBezTo>
                      <a:pt x="58" y="22"/>
                      <a:pt x="73" y="22"/>
                      <a:pt x="82" y="33"/>
                    </a:cubicBezTo>
                    <a:cubicBezTo>
                      <a:pt x="89" y="42"/>
                      <a:pt x="90" y="55"/>
                      <a:pt x="86" y="73"/>
                    </a:cubicBezTo>
                    <a:cubicBezTo>
                      <a:pt x="83" y="85"/>
                      <a:pt x="77" y="99"/>
                      <a:pt x="71" y="107"/>
                    </a:cubicBezTo>
                    <a:cubicBezTo>
                      <a:pt x="63" y="118"/>
                      <a:pt x="67" y="142"/>
                      <a:pt x="82" y="153"/>
                    </a:cubicBezTo>
                    <a:cubicBezTo>
                      <a:pt x="82" y="153"/>
                      <a:pt x="83" y="154"/>
                      <a:pt x="83" y="154"/>
                    </a:cubicBezTo>
                    <a:cubicBezTo>
                      <a:pt x="90" y="158"/>
                      <a:pt x="98" y="159"/>
                      <a:pt x="106" y="160"/>
                    </a:cubicBezTo>
                    <a:cubicBezTo>
                      <a:pt x="113" y="161"/>
                      <a:pt x="121" y="162"/>
                      <a:pt x="125" y="165"/>
                    </a:cubicBezTo>
                    <a:cubicBezTo>
                      <a:pt x="127" y="166"/>
                      <a:pt x="129" y="167"/>
                      <a:pt x="131" y="167"/>
                    </a:cubicBezTo>
                    <a:cubicBezTo>
                      <a:pt x="134" y="167"/>
                      <a:pt x="138" y="165"/>
                      <a:pt x="140" y="162"/>
                    </a:cubicBezTo>
                    <a:cubicBezTo>
                      <a:pt x="143" y="157"/>
                      <a:pt x="141" y="150"/>
                      <a:pt x="136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1" name="Oval 40"/>
          <p:cNvSpPr/>
          <p:nvPr/>
        </p:nvSpPr>
        <p:spPr bwMode="gray">
          <a:xfrm>
            <a:off x="16094618" y="-765818"/>
            <a:ext cx="2304000" cy="2304000"/>
          </a:xfrm>
          <a:prstGeom prst="ellipse">
            <a:avLst/>
          </a:prstGeom>
          <a:solidFill>
            <a:sysClr val="windowText" lastClr="000000">
              <a:lumMod val="50000"/>
              <a:lumOff val="50000"/>
            </a:sysClr>
          </a:solidFill>
          <a:ln w="38100" algn="ctr">
            <a:solidFill>
              <a:sysClr val="window" lastClr="FFFFFF"/>
            </a:solidFill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marL="0" marR="0" lvl="0" indent="0" algn="ctr" defTabSz="914400" eaLnBrk="1" fontAlgn="auto" latinLnBrk="0" hangingPunct="1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es-ES_tradnl" sz="16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528960" y="-404402"/>
            <a:ext cx="143531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Capital Marca</a:t>
            </a:r>
          </a:p>
        </p:txBody>
      </p:sp>
      <p:grpSp>
        <p:nvGrpSpPr>
          <p:cNvPr id="48" name="Group 47"/>
          <p:cNvGrpSpPr/>
          <p:nvPr/>
        </p:nvGrpSpPr>
        <p:grpSpPr bwMode="auto">
          <a:xfrm>
            <a:off x="16857271" y="351109"/>
            <a:ext cx="792000" cy="792000"/>
            <a:chOff x="0" y="0"/>
            <a:chExt cx="340" cy="340"/>
          </a:xfrm>
          <a:solidFill>
            <a:sysClr val="window" lastClr="FFFFFF"/>
          </a:solidFill>
        </p:grpSpPr>
        <p:sp>
          <p:nvSpPr>
            <p:cNvPr id="53" name="Freeform 52"/>
            <p:cNvSpPr>
              <a:spLocks noEditPoints="1"/>
            </p:cNvSpPr>
            <p:nvPr/>
          </p:nvSpPr>
          <p:spPr bwMode="auto">
            <a:xfrm>
              <a:off x="0" y="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70"/>
            <p:cNvSpPr>
              <a:spLocks noEditPoints="1"/>
            </p:cNvSpPr>
            <p:nvPr/>
          </p:nvSpPr>
          <p:spPr bwMode="auto">
            <a:xfrm>
              <a:off x="89" y="60"/>
              <a:ext cx="162" cy="224"/>
            </a:xfrm>
            <a:custGeom>
              <a:avLst/>
              <a:gdLst>
                <a:gd name="T0" fmla="*/ 233 w 244"/>
                <a:gd name="T1" fmla="*/ 122 h 336"/>
                <a:gd name="T2" fmla="*/ 241 w 244"/>
                <a:gd name="T3" fmla="*/ 90 h 336"/>
                <a:gd name="T4" fmla="*/ 218 w 244"/>
                <a:gd name="T5" fmla="*/ 67 h 336"/>
                <a:gd name="T6" fmla="*/ 209 w 244"/>
                <a:gd name="T7" fmla="*/ 35 h 336"/>
                <a:gd name="T8" fmla="*/ 177 w 244"/>
                <a:gd name="T9" fmla="*/ 26 h 336"/>
                <a:gd name="T10" fmla="*/ 154 w 244"/>
                <a:gd name="T11" fmla="*/ 2 h 336"/>
                <a:gd name="T12" fmla="*/ 122 w 244"/>
                <a:gd name="T13" fmla="*/ 11 h 336"/>
                <a:gd name="T14" fmla="*/ 90 w 244"/>
                <a:gd name="T15" fmla="*/ 2 h 336"/>
                <a:gd name="T16" fmla="*/ 66 w 244"/>
                <a:gd name="T17" fmla="*/ 26 h 336"/>
                <a:gd name="T18" fmla="*/ 34 w 244"/>
                <a:gd name="T19" fmla="*/ 35 h 336"/>
                <a:gd name="T20" fmla="*/ 26 w 244"/>
                <a:gd name="T21" fmla="*/ 67 h 336"/>
                <a:gd name="T22" fmla="*/ 2 w 244"/>
                <a:gd name="T23" fmla="*/ 90 h 336"/>
                <a:gd name="T24" fmla="*/ 11 w 244"/>
                <a:gd name="T25" fmla="*/ 122 h 336"/>
                <a:gd name="T26" fmla="*/ 2 w 244"/>
                <a:gd name="T27" fmla="*/ 154 h 336"/>
                <a:gd name="T28" fmla="*/ 26 w 244"/>
                <a:gd name="T29" fmla="*/ 177 h 336"/>
                <a:gd name="T30" fmla="*/ 34 w 244"/>
                <a:gd name="T31" fmla="*/ 209 h 336"/>
                <a:gd name="T32" fmla="*/ 58 w 244"/>
                <a:gd name="T33" fmla="*/ 217 h 336"/>
                <a:gd name="T34" fmla="*/ 63 w 244"/>
                <a:gd name="T35" fmla="*/ 334 h 336"/>
                <a:gd name="T36" fmla="*/ 122 w 244"/>
                <a:gd name="T37" fmla="*/ 305 h 336"/>
                <a:gd name="T38" fmla="*/ 175 w 244"/>
                <a:gd name="T39" fmla="*/ 335 h 336"/>
                <a:gd name="T40" fmla="*/ 186 w 244"/>
                <a:gd name="T41" fmla="*/ 325 h 336"/>
                <a:gd name="T42" fmla="*/ 186 w 244"/>
                <a:gd name="T43" fmla="*/ 217 h 336"/>
                <a:gd name="T44" fmla="*/ 217 w 244"/>
                <a:gd name="T45" fmla="*/ 187 h 336"/>
                <a:gd name="T46" fmla="*/ 225 w 244"/>
                <a:gd name="T47" fmla="*/ 172 h 336"/>
                <a:gd name="T48" fmla="*/ 236 w 244"/>
                <a:gd name="T49" fmla="*/ 131 h 336"/>
                <a:gd name="T50" fmla="*/ 116 w 244"/>
                <a:gd name="T51" fmla="*/ 284 h 336"/>
                <a:gd name="T52" fmla="*/ 79 w 244"/>
                <a:gd name="T53" fmla="*/ 235 h 336"/>
                <a:gd name="T54" fmla="*/ 95 w 244"/>
                <a:gd name="T55" fmla="*/ 242 h 336"/>
                <a:gd name="T56" fmla="*/ 122 w 244"/>
                <a:gd name="T57" fmla="*/ 233 h 336"/>
                <a:gd name="T58" fmla="*/ 154 w 244"/>
                <a:gd name="T59" fmla="*/ 242 h 336"/>
                <a:gd name="T60" fmla="*/ 164 w 244"/>
                <a:gd name="T61" fmla="*/ 306 h 336"/>
                <a:gd name="T62" fmla="*/ 213 w 244"/>
                <a:gd name="T63" fmla="*/ 154 h 336"/>
                <a:gd name="T64" fmla="*/ 195 w 244"/>
                <a:gd name="T65" fmla="*/ 185 h 336"/>
                <a:gd name="T66" fmla="*/ 185 w 244"/>
                <a:gd name="T67" fmla="*/ 195 h 336"/>
                <a:gd name="T68" fmla="*/ 154 w 244"/>
                <a:gd name="T69" fmla="*/ 212 h 336"/>
                <a:gd name="T70" fmla="*/ 148 w 244"/>
                <a:gd name="T71" fmla="*/ 218 h 336"/>
                <a:gd name="T72" fmla="*/ 122 w 244"/>
                <a:gd name="T73" fmla="*/ 212 h 336"/>
                <a:gd name="T74" fmla="*/ 95 w 244"/>
                <a:gd name="T75" fmla="*/ 221 h 336"/>
                <a:gd name="T76" fmla="*/ 77 w 244"/>
                <a:gd name="T77" fmla="*/ 200 h 336"/>
                <a:gd name="T78" fmla="*/ 49 w 244"/>
                <a:gd name="T79" fmla="*/ 195 h 336"/>
                <a:gd name="T80" fmla="*/ 44 w 244"/>
                <a:gd name="T81" fmla="*/ 167 h 336"/>
                <a:gd name="T82" fmla="*/ 23 w 244"/>
                <a:gd name="T83" fmla="*/ 149 h 336"/>
                <a:gd name="T84" fmla="*/ 32 w 244"/>
                <a:gd name="T85" fmla="*/ 122 h 336"/>
                <a:gd name="T86" fmla="*/ 23 w 244"/>
                <a:gd name="T87" fmla="*/ 96 h 336"/>
                <a:gd name="T88" fmla="*/ 44 w 244"/>
                <a:gd name="T89" fmla="*/ 77 h 336"/>
                <a:gd name="T90" fmla="*/ 49 w 244"/>
                <a:gd name="T91" fmla="*/ 50 h 336"/>
                <a:gd name="T92" fmla="*/ 77 w 244"/>
                <a:gd name="T93" fmla="*/ 45 h 336"/>
                <a:gd name="T94" fmla="*/ 95 w 244"/>
                <a:gd name="T95" fmla="*/ 26 h 336"/>
                <a:gd name="T96" fmla="*/ 103 w 244"/>
                <a:gd name="T97" fmla="*/ 28 h 336"/>
                <a:gd name="T98" fmla="*/ 140 w 244"/>
                <a:gd name="T99" fmla="*/ 27 h 336"/>
                <a:gd name="T100" fmla="*/ 154 w 244"/>
                <a:gd name="T101" fmla="*/ 30 h 336"/>
                <a:gd name="T102" fmla="*/ 185 w 244"/>
                <a:gd name="T103" fmla="*/ 48 h 336"/>
                <a:gd name="T104" fmla="*/ 195 w 244"/>
                <a:gd name="T105" fmla="*/ 59 h 336"/>
                <a:gd name="T106" fmla="*/ 213 w 244"/>
                <a:gd name="T107" fmla="*/ 90 h 336"/>
                <a:gd name="T108" fmla="*/ 217 w 244"/>
                <a:gd name="T109" fmla="*/ 104 h 336"/>
                <a:gd name="T110" fmla="*/ 217 w 244"/>
                <a:gd name="T111" fmla="*/ 140 h 336"/>
                <a:gd name="T112" fmla="*/ 213 w 244"/>
                <a:gd name="T113" fmla="*/ 154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44" h="336">
                  <a:moveTo>
                    <a:pt x="236" y="131"/>
                  </a:moveTo>
                  <a:cubicBezTo>
                    <a:pt x="235" y="128"/>
                    <a:pt x="233" y="124"/>
                    <a:pt x="233" y="122"/>
                  </a:cubicBezTo>
                  <a:cubicBezTo>
                    <a:pt x="233" y="120"/>
                    <a:pt x="235" y="116"/>
                    <a:pt x="236" y="113"/>
                  </a:cubicBezTo>
                  <a:cubicBezTo>
                    <a:pt x="239" y="107"/>
                    <a:pt x="244" y="99"/>
                    <a:pt x="241" y="90"/>
                  </a:cubicBezTo>
                  <a:cubicBezTo>
                    <a:pt x="239" y="81"/>
                    <a:pt x="231" y="76"/>
                    <a:pt x="225" y="72"/>
                  </a:cubicBezTo>
                  <a:cubicBezTo>
                    <a:pt x="222" y="70"/>
                    <a:pt x="219" y="68"/>
                    <a:pt x="218" y="67"/>
                  </a:cubicBezTo>
                  <a:cubicBezTo>
                    <a:pt x="217" y="65"/>
                    <a:pt x="217" y="61"/>
                    <a:pt x="217" y="57"/>
                  </a:cubicBezTo>
                  <a:cubicBezTo>
                    <a:pt x="216" y="50"/>
                    <a:pt x="216" y="41"/>
                    <a:pt x="209" y="35"/>
                  </a:cubicBezTo>
                  <a:cubicBezTo>
                    <a:pt x="203" y="28"/>
                    <a:pt x="194" y="28"/>
                    <a:pt x="186" y="27"/>
                  </a:cubicBezTo>
                  <a:cubicBezTo>
                    <a:pt x="183" y="27"/>
                    <a:pt x="179" y="27"/>
                    <a:pt x="177" y="26"/>
                  </a:cubicBezTo>
                  <a:cubicBezTo>
                    <a:pt x="176" y="25"/>
                    <a:pt x="173" y="21"/>
                    <a:pt x="172" y="19"/>
                  </a:cubicBezTo>
                  <a:cubicBezTo>
                    <a:pt x="168" y="13"/>
                    <a:pt x="163" y="5"/>
                    <a:pt x="154" y="2"/>
                  </a:cubicBezTo>
                  <a:cubicBezTo>
                    <a:pt x="145" y="0"/>
                    <a:pt x="137" y="4"/>
                    <a:pt x="130" y="8"/>
                  </a:cubicBezTo>
                  <a:cubicBezTo>
                    <a:pt x="128" y="9"/>
                    <a:pt x="123" y="11"/>
                    <a:pt x="122" y="11"/>
                  </a:cubicBezTo>
                  <a:cubicBezTo>
                    <a:pt x="120" y="11"/>
                    <a:pt x="116" y="9"/>
                    <a:pt x="113" y="8"/>
                  </a:cubicBezTo>
                  <a:cubicBezTo>
                    <a:pt x="106" y="4"/>
                    <a:pt x="98" y="0"/>
                    <a:pt x="90" y="2"/>
                  </a:cubicBezTo>
                  <a:cubicBezTo>
                    <a:pt x="81" y="5"/>
                    <a:pt x="76" y="13"/>
                    <a:pt x="72" y="19"/>
                  </a:cubicBezTo>
                  <a:cubicBezTo>
                    <a:pt x="70" y="21"/>
                    <a:pt x="68" y="25"/>
                    <a:pt x="66" y="26"/>
                  </a:cubicBezTo>
                  <a:cubicBezTo>
                    <a:pt x="65" y="27"/>
                    <a:pt x="60" y="27"/>
                    <a:pt x="57" y="27"/>
                  </a:cubicBezTo>
                  <a:cubicBezTo>
                    <a:pt x="50" y="28"/>
                    <a:pt x="41" y="28"/>
                    <a:pt x="34" y="35"/>
                  </a:cubicBezTo>
                  <a:cubicBezTo>
                    <a:pt x="28" y="41"/>
                    <a:pt x="27" y="50"/>
                    <a:pt x="27" y="57"/>
                  </a:cubicBezTo>
                  <a:cubicBezTo>
                    <a:pt x="27" y="61"/>
                    <a:pt x="26" y="65"/>
                    <a:pt x="26" y="67"/>
                  </a:cubicBezTo>
                  <a:cubicBezTo>
                    <a:pt x="25" y="68"/>
                    <a:pt x="21" y="70"/>
                    <a:pt x="18" y="72"/>
                  </a:cubicBezTo>
                  <a:cubicBezTo>
                    <a:pt x="12" y="76"/>
                    <a:pt x="5" y="81"/>
                    <a:pt x="2" y="90"/>
                  </a:cubicBezTo>
                  <a:cubicBezTo>
                    <a:pt x="0" y="99"/>
                    <a:pt x="4" y="107"/>
                    <a:pt x="7" y="113"/>
                  </a:cubicBezTo>
                  <a:cubicBezTo>
                    <a:pt x="9" y="116"/>
                    <a:pt x="11" y="120"/>
                    <a:pt x="11" y="122"/>
                  </a:cubicBezTo>
                  <a:cubicBezTo>
                    <a:pt x="11" y="124"/>
                    <a:pt x="9" y="128"/>
                    <a:pt x="7" y="131"/>
                  </a:cubicBezTo>
                  <a:cubicBezTo>
                    <a:pt x="4" y="137"/>
                    <a:pt x="0" y="145"/>
                    <a:pt x="2" y="154"/>
                  </a:cubicBezTo>
                  <a:cubicBezTo>
                    <a:pt x="5" y="163"/>
                    <a:pt x="12" y="168"/>
                    <a:pt x="18" y="172"/>
                  </a:cubicBezTo>
                  <a:cubicBezTo>
                    <a:pt x="21" y="174"/>
                    <a:pt x="25" y="176"/>
                    <a:pt x="26" y="177"/>
                  </a:cubicBezTo>
                  <a:cubicBezTo>
                    <a:pt x="26" y="179"/>
                    <a:pt x="27" y="183"/>
                    <a:pt x="27" y="187"/>
                  </a:cubicBezTo>
                  <a:cubicBezTo>
                    <a:pt x="27" y="194"/>
                    <a:pt x="28" y="203"/>
                    <a:pt x="34" y="209"/>
                  </a:cubicBezTo>
                  <a:cubicBezTo>
                    <a:pt x="41" y="216"/>
                    <a:pt x="50" y="216"/>
                    <a:pt x="57" y="217"/>
                  </a:cubicBezTo>
                  <a:cubicBezTo>
                    <a:pt x="57" y="217"/>
                    <a:pt x="57" y="217"/>
                    <a:pt x="58" y="217"/>
                  </a:cubicBezTo>
                  <a:cubicBezTo>
                    <a:pt x="58" y="325"/>
                    <a:pt x="58" y="325"/>
                    <a:pt x="58" y="325"/>
                  </a:cubicBezTo>
                  <a:cubicBezTo>
                    <a:pt x="58" y="329"/>
                    <a:pt x="60" y="332"/>
                    <a:pt x="63" y="334"/>
                  </a:cubicBezTo>
                  <a:cubicBezTo>
                    <a:pt x="66" y="336"/>
                    <a:pt x="71" y="336"/>
                    <a:pt x="74" y="334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70" y="334"/>
                    <a:pt x="170" y="334"/>
                    <a:pt x="170" y="334"/>
                  </a:cubicBezTo>
                  <a:cubicBezTo>
                    <a:pt x="171" y="335"/>
                    <a:pt x="173" y="335"/>
                    <a:pt x="175" y="335"/>
                  </a:cubicBezTo>
                  <a:cubicBezTo>
                    <a:pt x="177" y="335"/>
                    <a:pt x="179" y="335"/>
                    <a:pt x="180" y="334"/>
                  </a:cubicBezTo>
                  <a:cubicBezTo>
                    <a:pt x="184" y="332"/>
                    <a:pt x="186" y="329"/>
                    <a:pt x="186" y="325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86" y="217"/>
                    <a:pt x="186" y="217"/>
                    <a:pt x="186" y="217"/>
                  </a:cubicBezTo>
                  <a:cubicBezTo>
                    <a:pt x="194" y="216"/>
                    <a:pt x="203" y="216"/>
                    <a:pt x="209" y="209"/>
                  </a:cubicBezTo>
                  <a:cubicBezTo>
                    <a:pt x="216" y="203"/>
                    <a:pt x="216" y="194"/>
                    <a:pt x="217" y="187"/>
                  </a:cubicBezTo>
                  <a:cubicBezTo>
                    <a:pt x="217" y="183"/>
                    <a:pt x="217" y="179"/>
                    <a:pt x="218" y="177"/>
                  </a:cubicBezTo>
                  <a:cubicBezTo>
                    <a:pt x="219" y="176"/>
                    <a:pt x="222" y="174"/>
                    <a:pt x="225" y="172"/>
                  </a:cubicBezTo>
                  <a:cubicBezTo>
                    <a:pt x="231" y="168"/>
                    <a:pt x="239" y="163"/>
                    <a:pt x="241" y="154"/>
                  </a:cubicBezTo>
                  <a:cubicBezTo>
                    <a:pt x="244" y="145"/>
                    <a:pt x="239" y="137"/>
                    <a:pt x="236" y="131"/>
                  </a:cubicBezTo>
                  <a:close/>
                  <a:moveTo>
                    <a:pt x="127" y="284"/>
                  </a:moveTo>
                  <a:cubicBezTo>
                    <a:pt x="124" y="282"/>
                    <a:pt x="120" y="282"/>
                    <a:pt x="116" y="284"/>
                  </a:cubicBezTo>
                  <a:cubicBezTo>
                    <a:pt x="79" y="306"/>
                    <a:pt x="79" y="306"/>
                    <a:pt x="79" y="306"/>
                  </a:cubicBezTo>
                  <a:cubicBezTo>
                    <a:pt x="79" y="235"/>
                    <a:pt x="79" y="235"/>
                    <a:pt x="79" y="235"/>
                  </a:cubicBezTo>
                  <a:cubicBezTo>
                    <a:pt x="82" y="238"/>
                    <a:pt x="85" y="240"/>
                    <a:pt x="90" y="242"/>
                  </a:cubicBezTo>
                  <a:cubicBezTo>
                    <a:pt x="91" y="242"/>
                    <a:pt x="93" y="242"/>
                    <a:pt x="95" y="242"/>
                  </a:cubicBezTo>
                  <a:cubicBezTo>
                    <a:pt x="102" y="242"/>
                    <a:pt x="108" y="239"/>
                    <a:pt x="113" y="236"/>
                  </a:cubicBezTo>
                  <a:cubicBezTo>
                    <a:pt x="116" y="235"/>
                    <a:pt x="120" y="233"/>
                    <a:pt x="122" y="233"/>
                  </a:cubicBezTo>
                  <a:cubicBezTo>
                    <a:pt x="123" y="233"/>
                    <a:pt x="128" y="235"/>
                    <a:pt x="130" y="236"/>
                  </a:cubicBezTo>
                  <a:cubicBezTo>
                    <a:pt x="137" y="240"/>
                    <a:pt x="145" y="244"/>
                    <a:pt x="154" y="242"/>
                  </a:cubicBezTo>
                  <a:cubicBezTo>
                    <a:pt x="158" y="240"/>
                    <a:pt x="161" y="238"/>
                    <a:pt x="164" y="235"/>
                  </a:cubicBezTo>
                  <a:cubicBezTo>
                    <a:pt x="164" y="306"/>
                    <a:pt x="164" y="306"/>
                    <a:pt x="164" y="306"/>
                  </a:cubicBezTo>
                  <a:lnTo>
                    <a:pt x="127" y="284"/>
                  </a:lnTo>
                  <a:close/>
                  <a:moveTo>
                    <a:pt x="213" y="154"/>
                  </a:moveTo>
                  <a:cubicBezTo>
                    <a:pt x="208" y="157"/>
                    <a:pt x="203" y="161"/>
                    <a:pt x="199" y="167"/>
                  </a:cubicBezTo>
                  <a:cubicBezTo>
                    <a:pt x="196" y="173"/>
                    <a:pt x="196" y="179"/>
                    <a:pt x="195" y="185"/>
                  </a:cubicBezTo>
                  <a:cubicBezTo>
                    <a:pt x="195" y="188"/>
                    <a:pt x="195" y="193"/>
                    <a:pt x="194" y="194"/>
                  </a:cubicBezTo>
                  <a:cubicBezTo>
                    <a:pt x="193" y="195"/>
                    <a:pt x="188" y="195"/>
                    <a:pt x="185" y="195"/>
                  </a:cubicBezTo>
                  <a:cubicBezTo>
                    <a:pt x="179" y="195"/>
                    <a:pt x="172" y="195"/>
                    <a:pt x="166" y="199"/>
                  </a:cubicBezTo>
                  <a:cubicBezTo>
                    <a:pt x="161" y="202"/>
                    <a:pt x="157" y="207"/>
                    <a:pt x="154" y="212"/>
                  </a:cubicBezTo>
                  <a:cubicBezTo>
                    <a:pt x="152" y="215"/>
                    <a:pt x="149" y="218"/>
                    <a:pt x="148" y="218"/>
                  </a:cubicBezTo>
                  <a:cubicBezTo>
                    <a:pt x="148" y="218"/>
                    <a:pt x="148" y="218"/>
                    <a:pt x="148" y="218"/>
                  </a:cubicBezTo>
                  <a:cubicBezTo>
                    <a:pt x="147" y="218"/>
                    <a:pt x="143" y="217"/>
                    <a:pt x="140" y="216"/>
                  </a:cubicBezTo>
                  <a:cubicBezTo>
                    <a:pt x="135" y="213"/>
                    <a:pt x="129" y="212"/>
                    <a:pt x="122" y="212"/>
                  </a:cubicBezTo>
                  <a:cubicBezTo>
                    <a:pt x="115" y="212"/>
                    <a:pt x="109" y="215"/>
                    <a:pt x="103" y="217"/>
                  </a:cubicBezTo>
                  <a:cubicBezTo>
                    <a:pt x="101" y="219"/>
                    <a:pt x="96" y="221"/>
                    <a:pt x="95" y="221"/>
                  </a:cubicBezTo>
                  <a:cubicBezTo>
                    <a:pt x="94" y="220"/>
                    <a:pt x="91" y="216"/>
                    <a:pt x="90" y="214"/>
                  </a:cubicBezTo>
                  <a:cubicBezTo>
                    <a:pt x="86" y="209"/>
                    <a:pt x="83" y="203"/>
                    <a:pt x="77" y="200"/>
                  </a:cubicBezTo>
                  <a:cubicBezTo>
                    <a:pt x="71" y="196"/>
                    <a:pt x="64" y="196"/>
                    <a:pt x="58" y="196"/>
                  </a:cubicBezTo>
                  <a:cubicBezTo>
                    <a:pt x="55" y="195"/>
                    <a:pt x="50" y="195"/>
                    <a:pt x="49" y="195"/>
                  </a:cubicBezTo>
                  <a:cubicBezTo>
                    <a:pt x="49" y="193"/>
                    <a:pt x="48" y="188"/>
                    <a:pt x="48" y="185"/>
                  </a:cubicBezTo>
                  <a:cubicBezTo>
                    <a:pt x="48" y="179"/>
                    <a:pt x="47" y="173"/>
                    <a:pt x="44" y="167"/>
                  </a:cubicBezTo>
                  <a:cubicBezTo>
                    <a:pt x="41" y="161"/>
                    <a:pt x="35" y="157"/>
                    <a:pt x="30" y="154"/>
                  </a:cubicBezTo>
                  <a:cubicBezTo>
                    <a:pt x="28" y="152"/>
                    <a:pt x="23" y="150"/>
                    <a:pt x="23" y="149"/>
                  </a:cubicBezTo>
                  <a:cubicBezTo>
                    <a:pt x="23" y="147"/>
                    <a:pt x="25" y="143"/>
                    <a:pt x="26" y="140"/>
                  </a:cubicBezTo>
                  <a:cubicBezTo>
                    <a:pt x="29" y="135"/>
                    <a:pt x="32" y="129"/>
                    <a:pt x="32" y="122"/>
                  </a:cubicBezTo>
                  <a:cubicBezTo>
                    <a:pt x="32" y="115"/>
                    <a:pt x="29" y="109"/>
                    <a:pt x="26" y="104"/>
                  </a:cubicBezTo>
                  <a:cubicBezTo>
                    <a:pt x="25" y="101"/>
                    <a:pt x="23" y="97"/>
                    <a:pt x="23" y="96"/>
                  </a:cubicBezTo>
                  <a:cubicBezTo>
                    <a:pt x="23" y="94"/>
                    <a:pt x="28" y="92"/>
                    <a:pt x="30" y="90"/>
                  </a:cubicBezTo>
                  <a:cubicBezTo>
                    <a:pt x="35" y="87"/>
                    <a:pt x="41" y="83"/>
                    <a:pt x="44" y="77"/>
                  </a:cubicBezTo>
                  <a:cubicBezTo>
                    <a:pt x="47" y="71"/>
                    <a:pt x="48" y="65"/>
                    <a:pt x="48" y="59"/>
                  </a:cubicBezTo>
                  <a:cubicBezTo>
                    <a:pt x="48" y="56"/>
                    <a:pt x="49" y="51"/>
                    <a:pt x="49" y="50"/>
                  </a:cubicBezTo>
                  <a:cubicBezTo>
                    <a:pt x="50" y="49"/>
                    <a:pt x="55" y="49"/>
                    <a:pt x="58" y="49"/>
                  </a:cubicBezTo>
                  <a:cubicBezTo>
                    <a:pt x="64" y="49"/>
                    <a:pt x="71" y="49"/>
                    <a:pt x="77" y="45"/>
                  </a:cubicBezTo>
                  <a:cubicBezTo>
                    <a:pt x="83" y="42"/>
                    <a:pt x="86" y="37"/>
                    <a:pt x="90" y="32"/>
                  </a:cubicBezTo>
                  <a:cubicBezTo>
                    <a:pt x="91" y="29"/>
                    <a:pt x="94" y="26"/>
                    <a:pt x="95" y="26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6" y="26"/>
                    <a:pt x="101" y="27"/>
                    <a:pt x="103" y="28"/>
                  </a:cubicBezTo>
                  <a:cubicBezTo>
                    <a:pt x="109" y="31"/>
                    <a:pt x="115" y="32"/>
                    <a:pt x="122" y="32"/>
                  </a:cubicBezTo>
                  <a:cubicBezTo>
                    <a:pt x="129" y="32"/>
                    <a:pt x="135" y="29"/>
                    <a:pt x="140" y="27"/>
                  </a:cubicBezTo>
                  <a:cubicBezTo>
                    <a:pt x="143" y="25"/>
                    <a:pt x="147" y="23"/>
                    <a:pt x="148" y="23"/>
                  </a:cubicBezTo>
                  <a:cubicBezTo>
                    <a:pt x="149" y="24"/>
                    <a:pt x="152" y="28"/>
                    <a:pt x="154" y="30"/>
                  </a:cubicBezTo>
                  <a:cubicBezTo>
                    <a:pt x="157" y="35"/>
                    <a:pt x="161" y="41"/>
                    <a:pt x="166" y="44"/>
                  </a:cubicBezTo>
                  <a:cubicBezTo>
                    <a:pt x="172" y="48"/>
                    <a:pt x="179" y="48"/>
                    <a:pt x="185" y="48"/>
                  </a:cubicBezTo>
                  <a:cubicBezTo>
                    <a:pt x="188" y="49"/>
                    <a:pt x="193" y="49"/>
                    <a:pt x="194" y="49"/>
                  </a:cubicBezTo>
                  <a:cubicBezTo>
                    <a:pt x="195" y="51"/>
                    <a:pt x="195" y="56"/>
                    <a:pt x="195" y="59"/>
                  </a:cubicBezTo>
                  <a:cubicBezTo>
                    <a:pt x="196" y="65"/>
                    <a:pt x="196" y="71"/>
                    <a:pt x="199" y="77"/>
                  </a:cubicBezTo>
                  <a:cubicBezTo>
                    <a:pt x="203" y="83"/>
                    <a:pt x="208" y="87"/>
                    <a:pt x="213" y="90"/>
                  </a:cubicBezTo>
                  <a:cubicBezTo>
                    <a:pt x="216" y="92"/>
                    <a:pt x="220" y="94"/>
                    <a:pt x="221" y="95"/>
                  </a:cubicBezTo>
                  <a:cubicBezTo>
                    <a:pt x="221" y="97"/>
                    <a:pt x="218" y="101"/>
                    <a:pt x="217" y="104"/>
                  </a:cubicBezTo>
                  <a:cubicBezTo>
                    <a:pt x="214" y="109"/>
                    <a:pt x="211" y="115"/>
                    <a:pt x="211" y="122"/>
                  </a:cubicBezTo>
                  <a:cubicBezTo>
                    <a:pt x="211" y="129"/>
                    <a:pt x="214" y="135"/>
                    <a:pt x="217" y="140"/>
                  </a:cubicBezTo>
                  <a:cubicBezTo>
                    <a:pt x="218" y="143"/>
                    <a:pt x="221" y="147"/>
                    <a:pt x="221" y="148"/>
                  </a:cubicBezTo>
                  <a:cubicBezTo>
                    <a:pt x="220" y="150"/>
                    <a:pt x="216" y="152"/>
                    <a:pt x="213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71"/>
            <p:cNvSpPr>
              <a:spLocks noEditPoints="1"/>
            </p:cNvSpPr>
            <p:nvPr/>
          </p:nvSpPr>
          <p:spPr bwMode="auto">
            <a:xfrm>
              <a:off x="134" y="106"/>
              <a:ext cx="71" cy="71"/>
            </a:xfrm>
            <a:custGeom>
              <a:avLst/>
              <a:gdLst>
                <a:gd name="T0" fmla="*/ 54 w 107"/>
                <a:gd name="T1" fmla="*/ 0 h 106"/>
                <a:gd name="T2" fmla="*/ 0 w 107"/>
                <a:gd name="T3" fmla="*/ 53 h 106"/>
                <a:gd name="T4" fmla="*/ 54 w 107"/>
                <a:gd name="T5" fmla="*/ 106 h 106"/>
                <a:gd name="T6" fmla="*/ 107 w 107"/>
                <a:gd name="T7" fmla="*/ 53 h 106"/>
                <a:gd name="T8" fmla="*/ 54 w 107"/>
                <a:gd name="T9" fmla="*/ 0 h 106"/>
                <a:gd name="T10" fmla="*/ 54 w 107"/>
                <a:gd name="T11" fmla="*/ 85 h 106"/>
                <a:gd name="T12" fmla="*/ 22 w 107"/>
                <a:gd name="T13" fmla="*/ 53 h 106"/>
                <a:gd name="T14" fmla="*/ 54 w 107"/>
                <a:gd name="T15" fmla="*/ 21 h 106"/>
                <a:gd name="T16" fmla="*/ 86 w 107"/>
                <a:gd name="T17" fmla="*/ 53 h 106"/>
                <a:gd name="T18" fmla="*/ 54 w 107"/>
                <a:gd name="T19" fmla="*/ 8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6">
                  <a:moveTo>
                    <a:pt x="54" y="0"/>
                  </a:move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4" y="106"/>
                  </a:cubicBezTo>
                  <a:cubicBezTo>
                    <a:pt x="83" y="106"/>
                    <a:pt x="107" y="82"/>
                    <a:pt x="107" y="53"/>
                  </a:cubicBezTo>
                  <a:cubicBezTo>
                    <a:pt x="107" y="24"/>
                    <a:pt x="83" y="0"/>
                    <a:pt x="54" y="0"/>
                  </a:cubicBezTo>
                  <a:close/>
                  <a:moveTo>
                    <a:pt x="54" y="85"/>
                  </a:moveTo>
                  <a:cubicBezTo>
                    <a:pt x="36" y="85"/>
                    <a:pt x="22" y="71"/>
                    <a:pt x="22" y="53"/>
                  </a:cubicBezTo>
                  <a:cubicBezTo>
                    <a:pt x="22" y="35"/>
                    <a:pt x="36" y="21"/>
                    <a:pt x="54" y="21"/>
                  </a:cubicBezTo>
                  <a:cubicBezTo>
                    <a:pt x="71" y="21"/>
                    <a:pt x="86" y="35"/>
                    <a:pt x="86" y="53"/>
                  </a:cubicBezTo>
                  <a:cubicBezTo>
                    <a:pt x="86" y="71"/>
                    <a:pt x="71" y="85"/>
                    <a:pt x="54" y="8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1="http://schemas.microsoft.com/office/drawing/2015/9/8/chartex" xmlns:cx="http://schemas.microsoft.com/office/drawing/2014/chartex" xmlns:wpc="http://schemas.microsoft.com/office/word/2010/wordprocessingCanvas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3" y="1067884"/>
            <a:ext cx="1743979" cy="1743979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08994" y="690644"/>
            <a:ext cx="481914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Notoriedad e imagen</a:t>
            </a:r>
          </a:p>
        </p:txBody>
      </p:sp>
      <p:sp>
        <p:nvSpPr>
          <p:cNvPr id="81" name="Rectangle 80"/>
          <p:cNvSpPr/>
          <p:nvPr/>
        </p:nvSpPr>
        <p:spPr>
          <a:xfrm>
            <a:off x="3268382" y="4515363"/>
            <a:ext cx="616507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6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de cada 10 abonados 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a la ópera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conoce el Palco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Digital,</a:t>
            </a:r>
            <a:r>
              <a:rPr kumimoji="0" lang="es-ES" sz="1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 </a:t>
            </a:r>
            <a:r>
              <a:rPr lang="es-ES" sz="1400" dirty="0">
                <a:latin typeface="Verdana"/>
              </a:rPr>
              <a:t>mientras que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1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de cada 4 utiliza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 el Palco Digital y los contenidos en Redes sociales y canales online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.</a:t>
            </a:r>
            <a:endParaRPr kumimoji="0" lang="es-E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238663" y="1907805"/>
            <a:ext cx="6483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s-ES" sz="1400" b="1" dirty="0" smtClean="0"/>
              <a:t>8,4 </a:t>
            </a:r>
            <a:r>
              <a:rPr lang="es-ES" sz="1400" b="1" dirty="0"/>
              <a:t>puntos sobre 10</a:t>
            </a:r>
            <a:r>
              <a:rPr lang="es-ES" sz="1400" dirty="0"/>
              <a:t> </a:t>
            </a:r>
            <a:r>
              <a:rPr lang="es-ES" sz="1400" dirty="0" smtClean="0"/>
              <a:t>es la valoración media del público asistente a la </a:t>
            </a:r>
            <a:r>
              <a:rPr lang="es-ES" sz="1400" b="1" dirty="0"/>
              <a:t>importancia</a:t>
            </a:r>
            <a:r>
              <a:rPr lang="es-ES" sz="1400" dirty="0" smtClean="0"/>
              <a:t> del Teatro Real en la </a:t>
            </a:r>
            <a:r>
              <a:rPr lang="es-ES" sz="1400" b="1" dirty="0"/>
              <a:t>oferta cultural </a:t>
            </a:r>
            <a:r>
              <a:rPr lang="es-ES" sz="1400" dirty="0" smtClean="0"/>
              <a:t>de Madrid. </a:t>
            </a:r>
            <a:endParaRPr lang="es-ES" sz="1400" dirty="0"/>
          </a:p>
        </p:txBody>
      </p:sp>
      <p:sp>
        <p:nvSpPr>
          <p:cNvPr id="83" name="Rectangle 82"/>
          <p:cNvSpPr/>
          <p:nvPr/>
        </p:nvSpPr>
        <p:spPr>
          <a:xfrm>
            <a:off x="3268382" y="3662354"/>
            <a:ext cx="6483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 smtClean="0"/>
              <a:t>Más de </a:t>
            </a:r>
            <a:r>
              <a:rPr lang="es-ES" sz="1400" b="1" dirty="0" smtClean="0"/>
              <a:t>200.800 suscriptores registrados </a:t>
            </a:r>
            <a:r>
              <a:rPr lang="es-ES" sz="1400" dirty="0" smtClean="0"/>
              <a:t>en las principales cuentas de Redes Sociales del Teatro Real en el año 2017.</a:t>
            </a:r>
            <a:endParaRPr lang="es-ES" sz="1400" dirty="0"/>
          </a:p>
        </p:txBody>
      </p:sp>
      <p:sp>
        <p:nvSpPr>
          <p:cNvPr id="85" name="Rectangle 84"/>
          <p:cNvSpPr/>
          <p:nvPr/>
        </p:nvSpPr>
        <p:spPr>
          <a:xfrm>
            <a:off x="3238663" y="2685154"/>
            <a:ext cx="848641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/>
              <a:t>30.781 </a:t>
            </a:r>
            <a:r>
              <a:rPr lang="es-ES" sz="1400" b="1" dirty="0" smtClean="0"/>
              <a:t>menciones </a:t>
            </a:r>
            <a:r>
              <a:rPr lang="es-ES" sz="1400" dirty="0" smtClean="0"/>
              <a:t>en </a:t>
            </a:r>
            <a:r>
              <a:rPr lang="es-ES" sz="1400" dirty="0"/>
              <a:t>medios tradicionales, </a:t>
            </a:r>
            <a:r>
              <a:rPr lang="es-ES" sz="1400" dirty="0" smtClean="0"/>
              <a:t>de las que </a:t>
            </a:r>
            <a:r>
              <a:rPr lang="es-ES" sz="1400" b="1" dirty="0"/>
              <a:t>7 de cada 10 </a:t>
            </a:r>
            <a:r>
              <a:rPr lang="es-ES" sz="1400" dirty="0"/>
              <a:t>se han publicado en soporte digital, con una </a:t>
            </a:r>
            <a:r>
              <a:rPr lang="es-ES" sz="1400" b="1" dirty="0"/>
              <a:t>audiencia total de </a:t>
            </a:r>
            <a:r>
              <a:rPr lang="es-ES" sz="11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3.500 millones </a:t>
            </a:r>
            <a:r>
              <a:rPr lang="es-ES" sz="1400" dirty="0"/>
              <a:t>(68%). </a:t>
            </a:r>
          </a:p>
          <a:p>
            <a:pPr marL="171450" lvl="0" indent="-17145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s-ES" sz="1400" dirty="0"/>
          </a:p>
        </p:txBody>
      </p:sp>
      <p:sp>
        <p:nvSpPr>
          <p:cNvPr id="86" name="Rectangle 85"/>
          <p:cNvSpPr/>
          <p:nvPr/>
        </p:nvSpPr>
        <p:spPr>
          <a:xfrm>
            <a:off x="3203839" y="5602601"/>
            <a:ext cx="767274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s-ES_tradnl" sz="1400" b="1" dirty="0" smtClean="0"/>
              <a:t>Centro </a:t>
            </a:r>
            <a:r>
              <a:rPr lang="es-ES_tradnl" sz="1400" b="1" dirty="0"/>
              <a:t>mundial de la ópera </a:t>
            </a:r>
            <a:r>
              <a:rPr lang="es-ES_tradnl" sz="1400" dirty="0" smtClean="0"/>
              <a:t>con </a:t>
            </a:r>
            <a:r>
              <a:rPr lang="es-ES_tradnl" sz="1400" dirty="0"/>
              <a:t>la celebración de la primera reunión internacional del </a:t>
            </a:r>
            <a:r>
              <a:rPr lang="es-ES_tradnl" sz="1400" b="1" dirty="0"/>
              <a:t>WORLD OPERA </a:t>
            </a:r>
            <a:r>
              <a:rPr lang="es-ES_tradnl" sz="1400" b="1" dirty="0" smtClean="0"/>
              <a:t>FORUM </a:t>
            </a:r>
            <a:r>
              <a:rPr lang="es-ES_tradnl" sz="1400" dirty="0"/>
              <a:t>en </a:t>
            </a:r>
            <a:r>
              <a:rPr lang="es-ES_tradnl" sz="1400" dirty="0" smtClean="0"/>
              <a:t>2018, con </a:t>
            </a:r>
            <a:r>
              <a:rPr lang="es-ES_tradnl" sz="1400" b="1" dirty="0"/>
              <a:t>más de 150 teatros de ópera </a:t>
            </a:r>
            <a:r>
              <a:rPr lang="es-ES_tradnl" sz="1400" dirty="0"/>
              <a:t>de todo el mundo.</a:t>
            </a: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2665833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/>
          <p:cNvPicPr>
            <a:picLocks noGrp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840658"/>
            <a:ext cx="8901431" cy="6145246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7947249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542" y="504848"/>
            <a:ext cx="9823450" cy="368280"/>
          </a:xfrm>
        </p:spPr>
        <p:txBody>
          <a:bodyPr/>
          <a:lstStyle/>
          <a:p>
            <a:pPr algn="ctr"/>
            <a:r>
              <a:rPr lang="es-ES" dirty="0" smtClean="0"/>
              <a:t>Internacionalización Teatro Real</a:t>
            </a:r>
            <a:endParaRPr lang="es-ES" dirty="0"/>
          </a:p>
        </p:txBody>
      </p:sp>
      <p:pic>
        <p:nvPicPr>
          <p:cNvPr id="6" name="Marcador de contenido 5" descr="X:\CAROLINA\Patronato\AÑO 2018\28 Mayo Extraordinario\Mapa WOF.jpg"/>
          <p:cNvPicPr>
            <a:picLocks noGrp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77" y="1364226"/>
            <a:ext cx="9005581" cy="5287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44878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Evolución presupuestaria y liquidación presupuesto 2017</a:t>
            </a:r>
            <a:endParaRPr lang="es-ES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6469526" y="1148405"/>
            <a:ext cx="3186316" cy="256610"/>
          </a:xfrm>
        </p:spPr>
        <p:txBody>
          <a:bodyPr/>
          <a:lstStyle/>
          <a:p>
            <a:r>
              <a:rPr lang="es-ES" sz="1100" dirty="0" smtClean="0">
                <a:solidFill>
                  <a:schemeClr val="tx1"/>
                </a:solidFill>
              </a:rPr>
              <a:t>Liquidación presupuesto de ingresos 2017</a:t>
            </a:r>
            <a:endParaRPr lang="es-ES" sz="1100" dirty="0">
              <a:solidFill>
                <a:schemeClr val="tx1"/>
              </a:solidFill>
            </a:endParaRPr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97120033"/>
              </p:ext>
            </p:extLst>
          </p:nvPr>
        </p:nvGraphicFramePr>
        <p:xfrm>
          <a:off x="433388" y="1835150"/>
          <a:ext cx="5945641" cy="479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sz="quarter" idx="20"/>
            <p:extLst>
              <p:ext uri="{D42A27DB-BD31-4B8C-83A1-F6EECF244321}">
                <p14:modId xmlns:p14="http://schemas.microsoft.com/office/powerpoint/2010/main" val="3985984047"/>
              </p:ext>
            </p:extLst>
          </p:nvPr>
        </p:nvGraphicFramePr>
        <p:xfrm>
          <a:off x="6618512" y="1276710"/>
          <a:ext cx="2888343" cy="3201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02003"/>
              </p:ext>
            </p:extLst>
          </p:nvPr>
        </p:nvGraphicFramePr>
        <p:xfrm>
          <a:off x="6009968" y="4606322"/>
          <a:ext cx="4444513" cy="2781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Marcador de texto 2"/>
          <p:cNvSpPr txBox="1">
            <a:spLocks/>
          </p:cNvSpPr>
          <p:nvPr/>
        </p:nvSpPr>
        <p:spPr>
          <a:xfrm>
            <a:off x="6618512" y="4390522"/>
            <a:ext cx="3186316" cy="256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SzPct val="100000"/>
              <a:buFont typeface="Arial" panose="020B0604020202020204" pitchFamily="34" charset="0"/>
              <a:buNone/>
              <a:defRPr sz="2000" b="0" kern="1200">
                <a:solidFill>
                  <a:srgbClr val="575757"/>
                </a:solidFill>
                <a:latin typeface="+mn-lt"/>
                <a:ea typeface="+mn-ea"/>
                <a:cs typeface="+mn-cs"/>
              </a:defRPr>
            </a:lvl1pPr>
            <a:lvl2pPr marL="0" indent="0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/>
              <a:buNone/>
              <a:defRPr lang="en-US" sz="1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91094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Arial" panose="020B0604020202020204" pitchFamily="34" charset="0"/>
              <a:buChar char="•"/>
              <a:defRPr lang="en-US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6089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7182" indent="-191094" algn="l" defTabSz="865030" rtl="0" eaLnBrk="1" latinLnBrk="0" hangingPunct="1">
              <a:spcBef>
                <a:spcPts val="0"/>
              </a:spcBef>
              <a:spcAft>
                <a:spcPts val="1083"/>
              </a:spcAft>
              <a:buClrTx/>
              <a:buSzPct val="100000"/>
              <a:buFont typeface="Verdana" panose="020B0604030504040204" pitchFamily="34" charset="0"/>
              <a:buChar char="−"/>
              <a:tabLst/>
              <a:defRPr lang="en-US" sz="1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77182" indent="-191094" algn="l" defTabSz="990571" rtl="0" eaLnBrk="1" latinLnBrk="0" hangingPunct="1">
              <a:spcBef>
                <a:spcPts val="0"/>
              </a:spcBef>
              <a:spcAft>
                <a:spcPts val="1083"/>
              </a:spcAft>
              <a:buFont typeface="Verdana" panose="020B0604030504040204" pitchFamily="34" charset="0"/>
              <a:buChar char="−"/>
              <a:defRPr sz="13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100" dirty="0" smtClean="0">
                <a:solidFill>
                  <a:schemeClr val="tx1"/>
                </a:solidFill>
              </a:rPr>
              <a:t>Liquidación presupuesto de gastos 2017</a:t>
            </a:r>
            <a:endParaRPr lang="es-E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5184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33388" y="349986"/>
            <a:ext cx="9823450" cy="762967"/>
          </a:xfrm>
        </p:spPr>
        <p:txBody>
          <a:bodyPr/>
          <a:lstStyle/>
          <a:p>
            <a:r>
              <a:rPr lang="es-ES" b="1" dirty="0" smtClean="0"/>
              <a:t>Índice</a:t>
            </a:r>
            <a:endParaRPr lang="es-ES" b="1" dirty="0"/>
          </a:p>
        </p:txBody>
      </p:sp>
      <p:sp>
        <p:nvSpPr>
          <p:cNvPr id="64" name="Rectangle 63"/>
          <p:cNvSpPr/>
          <p:nvPr/>
        </p:nvSpPr>
        <p:spPr>
          <a:xfrm>
            <a:off x="1137108" y="1197687"/>
            <a:ext cx="2137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2800" b="1" dirty="0" smtClean="0">
                <a:latin typeface="+mj-lt"/>
              </a:rPr>
              <a:t>QUÉ</a:t>
            </a:r>
            <a:endParaRPr lang="en-GB" sz="2800" b="1" dirty="0">
              <a:latin typeface="+mj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019422" y="2468629"/>
            <a:ext cx="26914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800"/>
              </a:spcBef>
              <a:spcAft>
                <a:spcPts val="1200"/>
              </a:spcAft>
            </a:pPr>
            <a:r>
              <a:rPr lang="en-GB" sz="1600" dirty="0" err="1" smtClean="0">
                <a:latin typeface="+mj-lt"/>
              </a:rPr>
              <a:t>Objetivos</a:t>
            </a:r>
            <a:r>
              <a:rPr lang="en-GB" sz="1600" dirty="0" smtClean="0">
                <a:latin typeface="+mj-lt"/>
              </a:rPr>
              <a:t> del </a:t>
            </a:r>
            <a:r>
              <a:rPr lang="en-GB" sz="1600" dirty="0" err="1" smtClean="0">
                <a:latin typeface="+mj-lt"/>
              </a:rPr>
              <a:t>estudio</a:t>
            </a:r>
            <a:endParaRPr lang="en-GB" sz="1600" dirty="0" smtClean="0"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4381127" y="1197687"/>
            <a:ext cx="21373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2800" b="1" dirty="0" smtClean="0">
                <a:latin typeface="+mj-lt"/>
              </a:rPr>
              <a:t>CÓMO</a:t>
            </a:r>
            <a:endParaRPr lang="en-GB" sz="2800" b="1" dirty="0"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4168230" y="2454981"/>
            <a:ext cx="26126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800"/>
              </a:spcBef>
            </a:pPr>
            <a:r>
              <a:rPr lang="en-GB" sz="1600" dirty="0" smtClean="0">
                <a:latin typeface="+mj-lt"/>
              </a:rPr>
              <a:t>Global Impact Model by Deloitte</a:t>
            </a:r>
            <a:r>
              <a:rPr lang="es-ES" sz="1600" b="1" dirty="0" smtClean="0">
                <a:latin typeface="+mj-lt"/>
              </a:rPr>
              <a:t> </a:t>
            </a:r>
            <a:endParaRPr lang="en-GB" sz="1600" dirty="0" smtClean="0">
              <a:latin typeface="+mj-lt"/>
            </a:endParaRPr>
          </a:p>
        </p:txBody>
      </p:sp>
      <p:sp>
        <p:nvSpPr>
          <p:cNvPr id="70" name="Flowchart: Delay 8"/>
          <p:cNvSpPr/>
          <p:nvPr/>
        </p:nvSpPr>
        <p:spPr>
          <a:xfrm rot="5400000">
            <a:off x="6741398" y="1292135"/>
            <a:ext cx="882891" cy="571624"/>
          </a:xfrm>
          <a:custGeom>
            <a:avLst/>
            <a:gdLst>
              <a:gd name="connsiteX0" fmla="*/ 0 w 1745456"/>
              <a:gd name="connsiteY0" fmla="*/ 0 h 776287"/>
              <a:gd name="connsiteX1" fmla="*/ 872728 w 1745456"/>
              <a:gd name="connsiteY1" fmla="*/ 0 h 776287"/>
              <a:gd name="connsiteX2" fmla="*/ 1745456 w 1745456"/>
              <a:gd name="connsiteY2" fmla="*/ 388144 h 776287"/>
              <a:gd name="connsiteX3" fmla="*/ 872728 w 1745456"/>
              <a:gd name="connsiteY3" fmla="*/ 776288 h 776287"/>
              <a:gd name="connsiteX4" fmla="*/ 0 w 1745456"/>
              <a:gd name="connsiteY4" fmla="*/ 776287 h 776287"/>
              <a:gd name="connsiteX5" fmla="*/ 0 w 1745456"/>
              <a:gd name="connsiteY5" fmla="*/ 0 h 776287"/>
              <a:gd name="connsiteX0" fmla="*/ 0 w 1497806"/>
              <a:gd name="connsiteY0" fmla="*/ 0 h 776288"/>
              <a:gd name="connsiteX1" fmla="*/ 872728 w 1497806"/>
              <a:gd name="connsiteY1" fmla="*/ 0 h 776288"/>
              <a:gd name="connsiteX2" fmla="*/ 1497806 w 1497806"/>
              <a:gd name="connsiteY2" fmla="*/ 366713 h 776288"/>
              <a:gd name="connsiteX3" fmla="*/ 872728 w 1497806"/>
              <a:gd name="connsiteY3" fmla="*/ 776288 h 776288"/>
              <a:gd name="connsiteX4" fmla="*/ 0 w 1497806"/>
              <a:gd name="connsiteY4" fmla="*/ 776287 h 776288"/>
              <a:gd name="connsiteX5" fmla="*/ 0 w 1497806"/>
              <a:gd name="connsiteY5" fmla="*/ 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806" h="776288">
                <a:moveTo>
                  <a:pt x="0" y="0"/>
                </a:moveTo>
                <a:lnTo>
                  <a:pt x="872728" y="0"/>
                </a:lnTo>
                <a:cubicBezTo>
                  <a:pt x="1354722" y="0"/>
                  <a:pt x="1497806" y="152347"/>
                  <a:pt x="1497806" y="366713"/>
                </a:cubicBezTo>
                <a:cubicBezTo>
                  <a:pt x="1497806" y="581079"/>
                  <a:pt x="1354722" y="776288"/>
                  <a:pt x="872728" y="776288"/>
                </a:cubicBezTo>
                <a:lnTo>
                  <a:pt x="0" y="776287"/>
                </a:lnTo>
                <a:lnTo>
                  <a:pt x="0" y="0"/>
                </a:lnTo>
                <a:close/>
              </a:path>
            </a:pathLst>
          </a:custGeom>
          <a:solidFill>
            <a:srgbClr val="92D4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542095" y="1197687"/>
            <a:ext cx="27934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GB" sz="2800" b="1" dirty="0" smtClean="0">
                <a:latin typeface="+mj-lt"/>
              </a:rPr>
              <a:t>RESULTADO</a:t>
            </a:r>
            <a:endParaRPr lang="en-GB" sz="2800" b="1" dirty="0">
              <a:latin typeface="+mj-lt"/>
            </a:endParaRPr>
          </a:p>
        </p:txBody>
      </p:sp>
      <p:cxnSp>
        <p:nvCxnSpPr>
          <p:cNvPr id="72" name="Straight Connector 71"/>
          <p:cNvCxnSpPr/>
          <p:nvPr/>
        </p:nvCxnSpPr>
        <p:spPr>
          <a:xfrm>
            <a:off x="1206489" y="1731360"/>
            <a:ext cx="1620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>
            <a:off x="4462273" y="1731360"/>
            <a:ext cx="1620000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>
            <a:off x="7616679" y="1731360"/>
            <a:ext cx="2502828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grpSp>
        <p:nvGrpSpPr>
          <p:cNvPr id="75" name="Group 74"/>
          <p:cNvGrpSpPr>
            <a:grpSpLocks noChangeAspect="1"/>
          </p:cNvGrpSpPr>
          <p:nvPr/>
        </p:nvGrpSpPr>
        <p:grpSpPr>
          <a:xfrm rot="16200000">
            <a:off x="6924788" y="1288132"/>
            <a:ext cx="408940" cy="337820"/>
            <a:chOff x="4656138" y="2419350"/>
            <a:chExt cx="584200" cy="482600"/>
          </a:xfrm>
          <a:solidFill>
            <a:sysClr val="window" lastClr="FFFFFF"/>
          </a:solidFill>
        </p:grpSpPr>
        <p:sp>
          <p:nvSpPr>
            <p:cNvPr id="76" name="Freeform 299"/>
            <p:cNvSpPr>
              <a:spLocks noEditPoints="1"/>
            </p:cNvSpPr>
            <p:nvPr/>
          </p:nvSpPr>
          <p:spPr bwMode="auto">
            <a:xfrm>
              <a:off x="4859338" y="2724150"/>
              <a:ext cx="177800" cy="177800"/>
            </a:xfrm>
            <a:custGeom>
              <a:avLst/>
              <a:gdLst>
                <a:gd name="T0" fmla="*/ 56 w 112"/>
                <a:gd name="T1" fmla="*/ 112 h 112"/>
                <a:gd name="T2" fmla="*/ 34 w 112"/>
                <a:gd name="T3" fmla="*/ 108 h 112"/>
                <a:gd name="T4" fmla="*/ 16 w 112"/>
                <a:gd name="T5" fmla="*/ 96 h 112"/>
                <a:gd name="T6" fmla="*/ 4 w 112"/>
                <a:gd name="T7" fmla="*/ 78 h 112"/>
                <a:gd name="T8" fmla="*/ 0 w 112"/>
                <a:gd name="T9" fmla="*/ 56 h 112"/>
                <a:gd name="T10" fmla="*/ 2 w 112"/>
                <a:gd name="T11" fmla="*/ 44 h 112"/>
                <a:gd name="T12" fmla="*/ 10 w 112"/>
                <a:gd name="T13" fmla="*/ 24 h 112"/>
                <a:gd name="T14" fmla="*/ 24 w 112"/>
                <a:gd name="T15" fmla="*/ 10 h 112"/>
                <a:gd name="T16" fmla="*/ 44 w 112"/>
                <a:gd name="T17" fmla="*/ 2 h 112"/>
                <a:gd name="T18" fmla="*/ 56 w 112"/>
                <a:gd name="T19" fmla="*/ 0 h 112"/>
                <a:gd name="T20" fmla="*/ 78 w 112"/>
                <a:gd name="T21" fmla="*/ 4 h 112"/>
                <a:gd name="T22" fmla="*/ 96 w 112"/>
                <a:gd name="T23" fmla="*/ 16 h 112"/>
                <a:gd name="T24" fmla="*/ 108 w 112"/>
                <a:gd name="T25" fmla="*/ 34 h 112"/>
                <a:gd name="T26" fmla="*/ 112 w 112"/>
                <a:gd name="T27" fmla="*/ 56 h 112"/>
                <a:gd name="T28" fmla="*/ 110 w 112"/>
                <a:gd name="T29" fmla="*/ 68 h 112"/>
                <a:gd name="T30" fmla="*/ 102 w 112"/>
                <a:gd name="T31" fmla="*/ 88 h 112"/>
                <a:gd name="T32" fmla="*/ 88 w 112"/>
                <a:gd name="T33" fmla="*/ 102 h 112"/>
                <a:gd name="T34" fmla="*/ 68 w 112"/>
                <a:gd name="T35" fmla="*/ 110 h 112"/>
                <a:gd name="T36" fmla="*/ 56 w 112"/>
                <a:gd name="T37" fmla="*/ 112 h 112"/>
                <a:gd name="T38" fmla="*/ 56 w 112"/>
                <a:gd name="T39" fmla="*/ 16 h 112"/>
                <a:gd name="T40" fmla="*/ 40 w 112"/>
                <a:gd name="T41" fmla="*/ 20 h 112"/>
                <a:gd name="T42" fmla="*/ 28 w 112"/>
                <a:gd name="T43" fmla="*/ 28 h 112"/>
                <a:gd name="T44" fmla="*/ 20 w 112"/>
                <a:gd name="T45" fmla="*/ 40 h 112"/>
                <a:gd name="T46" fmla="*/ 16 w 112"/>
                <a:gd name="T47" fmla="*/ 56 h 112"/>
                <a:gd name="T48" fmla="*/ 16 w 112"/>
                <a:gd name="T49" fmla="*/ 64 h 112"/>
                <a:gd name="T50" fmla="*/ 22 w 112"/>
                <a:gd name="T51" fmla="*/ 78 h 112"/>
                <a:gd name="T52" fmla="*/ 34 w 112"/>
                <a:gd name="T53" fmla="*/ 90 h 112"/>
                <a:gd name="T54" fmla="*/ 48 w 112"/>
                <a:gd name="T55" fmla="*/ 96 h 112"/>
                <a:gd name="T56" fmla="*/ 56 w 112"/>
                <a:gd name="T57" fmla="*/ 96 h 112"/>
                <a:gd name="T58" fmla="*/ 72 w 112"/>
                <a:gd name="T59" fmla="*/ 92 h 112"/>
                <a:gd name="T60" fmla="*/ 84 w 112"/>
                <a:gd name="T61" fmla="*/ 84 h 112"/>
                <a:gd name="T62" fmla="*/ 92 w 112"/>
                <a:gd name="T63" fmla="*/ 72 h 112"/>
                <a:gd name="T64" fmla="*/ 96 w 112"/>
                <a:gd name="T65" fmla="*/ 56 h 112"/>
                <a:gd name="T66" fmla="*/ 96 w 112"/>
                <a:gd name="T67" fmla="*/ 48 h 112"/>
                <a:gd name="T68" fmla="*/ 90 w 112"/>
                <a:gd name="T69" fmla="*/ 34 h 112"/>
                <a:gd name="T70" fmla="*/ 78 w 112"/>
                <a:gd name="T71" fmla="*/ 22 h 112"/>
                <a:gd name="T72" fmla="*/ 64 w 112"/>
                <a:gd name="T73" fmla="*/ 16 h 112"/>
                <a:gd name="T74" fmla="*/ 56 w 112"/>
                <a:gd name="T7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lnTo>
                    <a:pt x="56" y="112"/>
                  </a:lnTo>
                  <a:lnTo>
                    <a:pt x="44" y="110"/>
                  </a:lnTo>
                  <a:lnTo>
                    <a:pt x="34" y="108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0" y="88"/>
                  </a:lnTo>
                  <a:lnTo>
                    <a:pt x="4" y="7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4"/>
                  </a:lnTo>
                  <a:lnTo>
                    <a:pt x="110" y="4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68"/>
                  </a:lnTo>
                  <a:lnTo>
                    <a:pt x="108" y="78"/>
                  </a:lnTo>
                  <a:lnTo>
                    <a:pt x="102" y="88"/>
                  </a:lnTo>
                  <a:lnTo>
                    <a:pt x="96" y="96"/>
                  </a:lnTo>
                  <a:lnTo>
                    <a:pt x="88" y="102"/>
                  </a:lnTo>
                  <a:lnTo>
                    <a:pt x="78" y="108"/>
                  </a:lnTo>
                  <a:lnTo>
                    <a:pt x="68" y="110"/>
                  </a:lnTo>
                  <a:lnTo>
                    <a:pt x="56" y="112"/>
                  </a:lnTo>
                  <a:lnTo>
                    <a:pt x="56" y="112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16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20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72"/>
                  </a:lnTo>
                  <a:lnTo>
                    <a:pt x="22" y="78"/>
                  </a:lnTo>
                  <a:lnTo>
                    <a:pt x="28" y="84"/>
                  </a:lnTo>
                  <a:lnTo>
                    <a:pt x="34" y="90"/>
                  </a:lnTo>
                  <a:lnTo>
                    <a:pt x="40" y="92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72" y="92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2" y="40"/>
                  </a:lnTo>
                  <a:lnTo>
                    <a:pt x="90" y="34"/>
                  </a:lnTo>
                  <a:lnTo>
                    <a:pt x="84" y="28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7" name="Freeform 300"/>
            <p:cNvSpPr>
              <a:spLocks noEditPoints="1"/>
            </p:cNvSpPr>
            <p:nvPr/>
          </p:nvSpPr>
          <p:spPr bwMode="auto">
            <a:xfrm>
              <a:off x="4859338" y="2419350"/>
              <a:ext cx="177800" cy="177800"/>
            </a:xfrm>
            <a:custGeom>
              <a:avLst/>
              <a:gdLst>
                <a:gd name="T0" fmla="*/ 56 w 112"/>
                <a:gd name="T1" fmla="*/ 112 h 112"/>
                <a:gd name="T2" fmla="*/ 34 w 112"/>
                <a:gd name="T3" fmla="*/ 108 h 112"/>
                <a:gd name="T4" fmla="*/ 16 w 112"/>
                <a:gd name="T5" fmla="*/ 96 h 112"/>
                <a:gd name="T6" fmla="*/ 4 w 112"/>
                <a:gd name="T7" fmla="*/ 78 h 112"/>
                <a:gd name="T8" fmla="*/ 0 w 112"/>
                <a:gd name="T9" fmla="*/ 56 h 112"/>
                <a:gd name="T10" fmla="*/ 2 w 112"/>
                <a:gd name="T11" fmla="*/ 44 h 112"/>
                <a:gd name="T12" fmla="*/ 10 w 112"/>
                <a:gd name="T13" fmla="*/ 24 h 112"/>
                <a:gd name="T14" fmla="*/ 24 w 112"/>
                <a:gd name="T15" fmla="*/ 10 h 112"/>
                <a:gd name="T16" fmla="*/ 44 w 112"/>
                <a:gd name="T17" fmla="*/ 2 h 112"/>
                <a:gd name="T18" fmla="*/ 56 w 112"/>
                <a:gd name="T19" fmla="*/ 0 h 112"/>
                <a:gd name="T20" fmla="*/ 78 w 112"/>
                <a:gd name="T21" fmla="*/ 4 h 112"/>
                <a:gd name="T22" fmla="*/ 96 w 112"/>
                <a:gd name="T23" fmla="*/ 16 h 112"/>
                <a:gd name="T24" fmla="*/ 108 w 112"/>
                <a:gd name="T25" fmla="*/ 34 h 112"/>
                <a:gd name="T26" fmla="*/ 112 w 112"/>
                <a:gd name="T27" fmla="*/ 56 h 112"/>
                <a:gd name="T28" fmla="*/ 110 w 112"/>
                <a:gd name="T29" fmla="*/ 68 h 112"/>
                <a:gd name="T30" fmla="*/ 102 w 112"/>
                <a:gd name="T31" fmla="*/ 88 h 112"/>
                <a:gd name="T32" fmla="*/ 88 w 112"/>
                <a:gd name="T33" fmla="*/ 102 h 112"/>
                <a:gd name="T34" fmla="*/ 68 w 112"/>
                <a:gd name="T35" fmla="*/ 110 h 112"/>
                <a:gd name="T36" fmla="*/ 56 w 112"/>
                <a:gd name="T37" fmla="*/ 112 h 112"/>
                <a:gd name="T38" fmla="*/ 56 w 112"/>
                <a:gd name="T39" fmla="*/ 16 h 112"/>
                <a:gd name="T40" fmla="*/ 40 w 112"/>
                <a:gd name="T41" fmla="*/ 20 h 112"/>
                <a:gd name="T42" fmla="*/ 28 w 112"/>
                <a:gd name="T43" fmla="*/ 28 h 112"/>
                <a:gd name="T44" fmla="*/ 20 w 112"/>
                <a:gd name="T45" fmla="*/ 40 h 112"/>
                <a:gd name="T46" fmla="*/ 16 w 112"/>
                <a:gd name="T47" fmla="*/ 56 h 112"/>
                <a:gd name="T48" fmla="*/ 16 w 112"/>
                <a:gd name="T49" fmla="*/ 64 h 112"/>
                <a:gd name="T50" fmla="*/ 22 w 112"/>
                <a:gd name="T51" fmla="*/ 78 h 112"/>
                <a:gd name="T52" fmla="*/ 34 w 112"/>
                <a:gd name="T53" fmla="*/ 90 h 112"/>
                <a:gd name="T54" fmla="*/ 48 w 112"/>
                <a:gd name="T55" fmla="*/ 96 h 112"/>
                <a:gd name="T56" fmla="*/ 56 w 112"/>
                <a:gd name="T57" fmla="*/ 96 h 112"/>
                <a:gd name="T58" fmla="*/ 72 w 112"/>
                <a:gd name="T59" fmla="*/ 92 h 112"/>
                <a:gd name="T60" fmla="*/ 84 w 112"/>
                <a:gd name="T61" fmla="*/ 84 h 112"/>
                <a:gd name="T62" fmla="*/ 92 w 112"/>
                <a:gd name="T63" fmla="*/ 72 h 112"/>
                <a:gd name="T64" fmla="*/ 96 w 112"/>
                <a:gd name="T65" fmla="*/ 56 h 112"/>
                <a:gd name="T66" fmla="*/ 96 w 112"/>
                <a:gd name="T67" fmla="*/ 48 h 112"/>
                <a:gd name="T68" fmla="*/ 90 w 112"/>
                <a:gd name="T69" fmla="*/ 34 h 112"/>
                <a:gd name="T70" fmla="*/ 78 w 112"/>
                <a:gd name="T71" fmla="*/ 22 h 112"/>
                <a:gd name="T72" fmla="*/ 64 w 112"/>
                <a:gd name="T73" fmla="*/ 16 h 112"/>
                <a:gd name="T74" fmla="*/ 56 w 112"/>
                <a:gd name="T7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lnTo>
                    <a:pt x="56" y="112"/>
                  </a:lnTo>
                  <a:lnTo>
                    <a:pt x="44" y="110"/>
                  </a:lnTo>
                  <a:lnTo>
                    <a:pt x="34" y="108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0" y="88"/>
                  </a:lnTo>
                  <a:lnTo>
                    <a:pt x="4" y="7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4"/>
                  </a:lnTo>
                  <a:lnTo>
                    <a:pt x="4" y="34"/>
                  </a:lnTo>
                  <a:lnTo>
                    <a:pt x="10" y="24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4"/>
                  </a:lnTo>
                  <a:lnTo>
                    <a:pt x="108" y="34"/>
                  </a:lnTo>
                  <a:lnTo>
                    <a:pt x="110" y="44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0" y="68"/>
                  </a:lnTo>
                  <a:lnTo>
                    <a:pt x="108" y="78"/>
                  </a:lnTo>
                  <a:lnTo>
                    <a:pt x="102" y="88"/>
                  </a:lnTo>
                  <a:lnTo>
                    <a:pt x="96" y="96"/>
                  </a:lnTo>
                  <a:lnTo>
                    <a:pt x="88" y="102"/>
                  </a:lnTo>
                  <a:lnTo>
                    <a:pt x="78" y="108"/>
                  </a:lnTo>
                  <a:lnTo>
                    <a:pt x="68" y="110"/>
                  </a:lnTo>
                  <a:lnTo>
                    <a:pt x="56" y="112"/>
                  </a:lnTo>
                  <a:lnTo>
                    <a:pt x="56" y="112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16"/>
                  </a:lnTo>
                  <a:lnTo>
                    <a:pt x="40" y="20"/>
                  </a:lnTo>
                  <a:lnTo>
                    <a:pt x="34" y="22"/>
                  </a:lnTo>
                  <a:lnTo>
                    <a:pt x="28" y="28"/>
                  </a:lnTo>
                  <a:lnTo>
                    <a:pt x="22" y="34"/>
                  </a:lnTo>
                  <a:lnTo>
                    <a:pt x="20" y="40"/>
                  </a:lnTo>
                  <a:lnTo>
                    <a:pt x="16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0" y="72"/>
                  </a:lnTo>
                  <a:lnTo>
                    <a:pt x="22" y="78"/>
                  </a:lnTo>
                  <a:lnTo>
                    <a:pt x="28" y="84"/>
                  </a:lnTo>
                  <a:lnTo>
                    <a:pt x="34" y="90"/>
                  </a:lnTo>
                  <a:lnTo>
                    <a:pt x="40" y="92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72" y="92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2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2" y="40"/>
                  </a:lnTo>
                  <a:lnTo>
                    <a:pt x="90" y="34"/>
                  </a:lnTo>
                  <a:lnTo>
                    <a:pt x="84" y="28"/>
                  </a:lnTo>
                  <a:lnTo>
                    <a:pt x="78" y="22"/>
                  </a:lnTo>
                  <a:lnTo>
                    <a:pt x="72" y="20"/>
                  </a:lnTo>
                  <a:lnTo>
                    <a:pt x="64" y="16"/>
                  </a:lnTo>
                  <a:lnTo>
                    <a:pt x="56" y="16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8" name="Freeform 301"/>
            <p:cNvSpPr>
              <a:spLocks noEditPoints="1"/>
            </p:cNvSpPr>
            <p:nvPr/>
          </p:nvSpPr>
          <p:spPr bwMode="auto">
            <a:xfrm>
              <a:off x="5062538" y="2724150"/>
              <a:ext cx="177800" cy="177800"/>
            </a:xfrm>
            <a:custGeom>
              <a:avLst/>
              <a:gdLst>
                <a:gd name="T0" fmla="*/ 56 w 112"/>
                <a:gd name="T1" fmla="*/ 112 h 112"/>
                <a:gd name="T2" fmla="*/ 34 w 112"/>
                <a:gd name="T3" fmla="*/ 108 h 112"/>
                <a:gd name="T4" fmla="*/ 16 w 112"/>
                <a:gd name="T5" fmla="*/ 96 h 112"/>
                <a:gd name="T6" fmla="*/ 4 w 112"/>
                <a:gd name="T7" fmla="*/ 78 h 112"/>
                <a:gd name="T8" fmla="*/ 0 w 112"/>
                <a:gd name="T9" fmla="*/ 56 h 112"/>
                <a:gd name="T10" fmla="*/ 2 w 112"/>
                <a:gd name="T11" fmla="*/ 46 h 112"/>
                <a:gd name="T12" fmla="*/ 10 w 112"/>
                <a:gd name="T13" fmla="*/ 26 h 112"/>
                <a:gd name="T14" fmla="*/ 26 w 112"/>
                <a:gd name="T15" fmla="*/ 10 h 112"/>
                <a:gd name="T16" fmla="*/ 46 w 112"/>
                <a:gd name="T17" fmla="*/ 2 h 112"/>
                <a:gd name="T18" fmla="*/ 56 w 112"/>
                <a:gd name="T19" fmla="*/ 0 h 112"/>
                <a:gd name="T20" fmla="*/ 78 w 112"/>
                <a:gd name="T21" fmla="*/ 4 h 112"/>
                <a:gd name="T22" fmla="*/ 96 w 112"/>
                <a:gd name="T23" fmla="*/ 16 h 112"/>
                <a:gd name="T24" fmla="*/ 108 w 112"/>
                <a:gd name="T25" fmla="*/ 34 h 112"/>
                <a:gd name="T26" fmla="*/ 112 w 112"/>
                <a:gd name="T27" fmla="*/ 56 h 112"/>
                <a:gd name="T28" fmla="*/ 112 w 112"/>
                <a:gd name="T29" fmla="*/ 68 h 112"/>
                <a:gd name="T30" fmla="*/ 102 w 112"/>
                <a:gd name="T31" fmla="*/ 88 h 112"/>
                <a:gd name="T32" fmla="*/ 88 w 112"/>
                <a:gd name="T33" fmla="*/ 102 h 112"/>
                <a:gd name="T34" fmla="*/ 68 w 112"/>
                <a:gd name="T35" fmla="*/ 112 h 112"/>
                <a:gd name="T36" fmla="*/ 56 w 112"/>
                <a:gd name="T37" fmla="*/ 112 h 112"/>
                <a:gd name="T38" fmla="*/ 56 w 112"/>
                <a:gd name="T39" fmla="*/ 16 h 112"/>
                <a:gd name="T40" fmla="*/ 40 w 112"/>
                <a:gd name="T41" fmla="*/ 20 h 112"/>
                <a:gd name="T42" fmla="*/ 28 w 112"/>
                <a:gd name="T43" fmla="*/ 28 h 112"/>
                <a:gd name="T44" fmla="*/ 20 w 112"/>
                <a:gd name="T45" fmla="*/ 40 h 112"/>
                <a:gd name="T46" fmla="*/ 16 w 112"/>
                <a:gd name="T47" fmla="*/ 56 h 112"/>
                <a:gd name="T48" fmla="*/ 18 w 112"/>
                <a:gd name="T49" fmla="*/ 64 h 112"/>
                <a:gd name="T50" fmla="*/ 24 w 112"/>
                <a:gd name="T51" fmla="*/ 78 h 112"/>
                <a:gd name="T52" fmla="*/ 34 w 112"/>
                <a:gd name="T53" fmla="*/ 90 h 112"/>
                <a:gd name="T54" fmla="*/ 48 w 112"/>
                <a:gd name="T55" fmla="*/ 96 h 112"/>
                <a:gd name="T56" fmla="*/ 56 w 112"/>
                <a:gd name="T57" fmla="*/ 96 h 112"/>
                <a:gd name="T58" fmla="*/ 72 w 112"/>
                <a:gd name="T59" fmla="*/ 94 h 112"/>
                <a:gd name="T60" fmla="*/ 84 w 112"/>
                <a:gd name="T61" fmla="*/ 84 h 112"/>
                <a:gd name="T62" fmla="*/ 94 w 112"/>
                <a:gd name="T63" fmla="*/ 72 h 112"/>
                <a:gd name="T64" fmla="*/ 96 w 112"/>
                <a:gd name="T65" fmla="*/ 56 h 112"/>
                <a:gd name="T66" fmla="*/ 96 w 112"/>
                <a:gd name="T67" fmla="*/ 48 h 112"/>
                <a:gd name="T68" fmla="*/ 90 w 112"/>
                <a:gd name="T69" fmla="*/ 34 h 112"/>
                <a:gd name="T70" fmla="*/ 78 w 112"/>
                <a:gd name="T71" fmla="*/ 24 h 112"/>
                <a:gd name="T72" fmla="*/ 64 w 112"/>
                <a:gd name="T73" fmla="*/ 18 h 112"/>
                <a:gd name="T74" fmla="*/ 56 w 112"/>
                <a:gd name="T7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lnTo>
                    <a:pt x="56" y="112"/>
                  </a:lnTo>
                  <a:lnTo>
                    <a:pt x="46" y="112"/>
                  </a:lnTo>
                  <a:lnTo>
                    <a:pt x="34" y="108"/>
                  </a:lnTo>
                  <a:lnTo>
                    <a:pt x="26" y="102"/>
                  </a:lnTo>
                  <a:lnTo>
                    <a:pt x="16" y="96"/>
                  </a:lnTo>
                  <a:lnTo>
                    <a:pt x="10" y="88"/>
                  </a:lnTo>
                  <a:lnTo>
                    <a:pt x="4" y="7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6" y="16"/>
                  </a:lnTo>
                  <a:lnTo>
                    <a:pt x="26" y="10"/>
                  </a:lnTo>
                  <a:lnTo>
                    <a:pt x="34" y="4"/>
                  </a:lnTo>
                  <a:lnTo>
                    <a:pt x="46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6"/>
                  </a:lnTo>
                  <a:lnTo>
                    <a:pt x="108" y="34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8"/>
                  </a:lnTo>
                  <a:lnTo>
                    <a:pt x="108" y="78"/>
                  </a:lnTo>
                  <a:lnTo>
                    <a:pt x="102" y="88"/>
                  </a:lnTo>
                  <a:lnTo>
                    <a:pt x="96" y="96"/>
                  </a:lnTo>
                  <a:lnTo>
                    <a:pt x="88" y="102"/>
                  </a:lnTo>
                  <a:lnTo>
                    <a:pt x="78" y="108"/>
                  </a:lnTo>
                  <a:lnTo>
                    <a:pt x="68" y="112"/>
                  </a:lnTo>
                  <a:lnTo>
                    <a:pt x="56" y="112"/>
                  </a:lnTo>
                  <a:lnTo>
                    <a:pt x="56" y="112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18"/>
                  </a:lnTo>
                  <a:lnTo>
                    <a:pt x="40" y="20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18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0" y="72"/>
                  </a:lnTo>
                  <a:lnTo>
                    <a:pt x="24" y="78"/>
                  </a:lnTo>
                  <a:lnTo>
                    <a:pt x="28" y="84"/>
                  </a:lnTo>
                  <a:lnTo>
                    <a:pt x="34" y="90"/>
                  </a:lnTo>
                  <a:lnTo>
                    <a:pt x="40" y="9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72" y="94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4" y="40"/>
                  </a:lnTo>
                  <a:lnTo>
                    <a:pt x="90" y="34"/>
                  </a:lnTo>
                  <a:lnTo>
                    <a:pt x="84" y="28"/>
                  </a:lnTo>
                  <a:lnTo>
                    <a:pt x="78" y="24"/>
                  </a:lnTo>
                  <a:lnTo>
                    <a:pt x="72" y="20"/>
                  </a:lnTo>
                  <a:lnTo>
                    <a:pt x="64" y="18"/>
                  </a:lnTo>
                  <a:lnTo>
                    <a:pt x="56" y="16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79" name="Freeform 302"/>
            <p:cNvSpPr>
              <a:spLocks noEditPoints="1"/>
            </p:cNvSpPr>
            <p:nvPr/>
          </p:nvSpPr>
          <p:spPr bwMode="auto">
            <a:xfrm>
              <a:off x="4656138" y="2724150"/>
              <a:ext cx="177800" cy="177800"/>
            </a:xfrm>
            <a:custGeom>
              <a:avLst/>
              <a:gdLst>
                <a:gd name="T0" fmla="*/ 56 w 112"/>
                <a:gd name="T1" fmla="*/ 112 h 112"/>
                <a:gd name="T2" fmla="*/ 34 w 112"/>
                <a:gd name="T3" fmla="*/ 108 h 112"/>
                <a:gd name="T4" fmla="*/ 16 w 112"/>
                <a:gd name="T5" fmla="*/ 96 h 112"/>
                <a:gd name="T6" fmla="*/ 4 w 112"/>
                <a:gd name="T7" fmla="*/ 78 h 112"/>
                <a:gd name="T8" fmla="*/ 0 w 112"/>
                <a:gd name="T9" fmla="*/ 56 h 112"/>
                <a:gd name="T10" fmla="*/ 2 w 112"/>
                <a:gd name="T11" fmla="*/ 46 h 112"/>
                <a:gd name="T12" fmla="*/ 10 w 112"/>
                <a:gd name="T13" fmla="*/ 26 h 112"/>
                <a:gd name="T14" fmla="*/ 24 w 112"/>
                <a:gd name="T15" fmla="*/ 10 h 112"/>
                <a:gd name="T16" fmla="*/ 44 w 112"/>
                <a:gd name="T17" fmla="*/ 2 h 112"/>
                <a:gd name="T18" fmla="*/ 56 w 112"/>
                <a:gd name="T19" fmla="*/ 0 h 112"/>
                <a:gd name="T20" fmla="*/ 78 w 112"/>
                <a:gd name="T21" fmla="*/ 4 h 112"/>
                <a:gd name="T22" fmla="*/ 96 w 112"/>
                <a:gd name="T23" fmla="*/ 16 h 112"/>
                <a:gd name="T24" fmla="*/ 108 w 112"/>
                <a:gd name="T25" fmla="*/ 34 h 112"/>
                <a:gd name="T26" fmla="*/ 112 w 112"/>
                <a:gd name="T27" fmla="*/ 56 h 112"/>
                <a:gd name="T28" fmla="*/ 112 w 112"/>
                <a:gd name="T29" fmla="*/ 68 h 112"/>
                <a:gd name="T30" fmla="*/ 102 w 112"/>
                <a:gd name="T31" fmla="*/ 88 h 112"/>
                <a:gd name="T32" fmla="*/ 88 w 112"/>
                <a:gd name="T33" fmla="*/ 102 h 112"/>
                <a:gd name="T34" fmla="*/ 68 w 112"/>
                <a:gd name="T35" fmla="*/ 112 h 112"/>
                <a:gd name="T36" fmla="*/ 56 w 112"/>
                <a:gd name="T37" fmla="*/ 112 h 112"/>
                <a:gd name="T38" fmla="*/ 56 w 112"/>
                <a:gd name="T39" fmla="*/ 16 h 112"/>
                <a:gd name="T40" fmla="*/ 40 w 112"/>
                <a:gd name="T41" fmla="*/ 20 h 112"/>
                <a:gd name="T42" fmla="*/ 28 w 112"/>
                <a:gd name="T43" fmla="*/ 28 h 112"/>
                <a:gd name="T44" fmla="*/ 20 w 112"/>
                <a:gd name="T45" fmla="*/ 40 h 112"/>
                <a:gd name="T46" fmla="*/ 16 w 112"/>
                <a:gd name="T47" fmla="*/ 56 h 112"/>
                <a:gd name="T48" fmla="*/ 18 w 112"/>
                <a:gd name="T49" fmla="*/ 64 h 112"/>
                <a:gd name="T50" fmla="*/ 24 w 112"/>
                <a:gd name="T51" fmla="*/ 78 h 112"/>
                <a:gd name="T52" fmla="*/ 34 w 112"/>
                <a:gd name="T53" fmla="*/ 90 h 112"/>
                <a:gd name="T54" fmla="*/ 48 w 112"/>
                <a:gd name="T55" fmla="*/ 96 h 112"/>
                <a:gd name="T56" fmla="*/ 56 w 112"/>
                <a:gd name="T57" fmla="*/ 96 h 112"/>
                <a:gd name="T58" fmla="*/ 72 w 112"/>
                <a:gd name="T59" fmla="*/ 94 h 112"/>
                <a:gd name="T60" fmla="*/ 84 w 112"/>
                <a:gd name="T61" fmla="*/ 84 h 112"/>
                <a:gd name="T62" fmla="*/ 94 w 112"/>
                <a:gd name="T63" fmla="*/ 72 h 112"/>
                <a:gd name="T64" fmla="*/ 96 w 112"/>
                <a:gd name="T65" fmla="*/ 56 h 112"/>
                <a:gd name="T66" fmla="*/ 96 w 112"/>
                <a:gd name="T67" fmla="*/ 48 h 112"/>
                <a:gd name="T68" fmla="*/ 90 w 112"/>
                <a:gd name="T69" fmla="*/ 34 h 112"/>
                <a:gd name="T70" fmla="*/ 78 w 112"/>
                <a:gd name="T71" fmla="*/ 24 h 112"/>
                <a:gd name="T72" fmla="*/ 64 w 112"/>
                <a:gd name="T73" fmla="*/ 18 h 112"/>
                <a:gd name="T74" fmla="*/ 56 w 112"/>
                <a:gd name="T75" fmla="*/ 1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lnTo>
                    <a:pt x="56" y="112"/>
                  </a:lnTo>
                  <a:lnTo>
                    <a:pt x="44" y="112"/>
                  </a:lnTo>
                  <a:lnTo>
                    <a:pt x="34" y="108"/>
                  </a:lnTo>
                  <a:lnTo>
                    <a:pt x="24" y="102"/>
                  </a:lnTo>
                  <a:lnTo>
                    <a:pt x="16" y="96"/>
                  </a:lnTo>
                  <a:lnTo>
                    <a:pt x="10" y="88"/>
                  </a:lnTo>
                  <a:lnTo>
                    <a:pt x="4" y="78"/>
                  </a:lnTo>
                  <a:lnTo>
                    <a:pt x="2" y="6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2" y="46"/>
                  </a:lnTo>
                  <a:lnTo>
                    <a:pt x="4" y="34"/>
                  </a:lnTo>
                  <a:lnTo>
                    <a:pt x="10" y="26"/>
                  </a:lnTo>
                  <a:lnTo>
                    <a:pt x="16" y="16"/>
                  </a:lnTo>
                  <a:lnTo>
                    <a:pt x="24" y="10"/>
                  </a:lnTo>
                  <a:lnTo>
                    <a:pt x="34" y="4"/>
                  </a:lnTo>
                  <a:lnTo>
                    <a:pt x="44" y="2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8" y="2"/>
                  </a:lnTo>
                  <a:lnTo>
                    <a:pt x="78" y="4"/>
                  </a:lnTo>
                  <a:lnTo>
                    <a:pt x="88" y="10"/>
                  </a:lnTo>
                  <a:lnTo>
                    <a:pt x="96" y="16"/>
                  </a:lnTo>
                  <a:lnTo>
                    <a:pt x="102" y="26"/>
                  </a:lnTo>
                  <a:lnTo>
                    <a:pt x="108" y="34"/>
                  </a:lnTo>
                  <a:lnTo>
                    <a:pt x="112" y="46"/>
                  </a:lnTo>
                  <a:lnTo>
                    <a:pt x="112" y="56"/>
                  </a:lnTo>
                  <a:lnTo>
                    <a:pt x="112" y="56"/>
                  </a:lnTo>
                  <a:lnTo>
                    <a:pt x="112" y="68"/>
                  </a:lnTo>
                  <a:lnTo>
                    <a:pt x="108" y="78"/>
                  </a:lnTo>
                  <a:lnTo>
                    <a:pt x="102" y="88"/>
                  </a:lnTo>
                  <a:lnTo>
                    <a:pt x="96" y="96"/>
                  </a:lnTo>
                  <a:lnTo>
                    <a:pt x="88" y="102"/>
                  </a:lnTo>
                  <a:lnTo>
                    <a:pt x="78" y="108"/>
                  </a:lnTo>
                  <a:lnTo>
                    <a:pt x="68" y="112"/>
                  </a:lnTo>
                  <a:lnTo>
                    <a:pt x="56" y="112"/>
                  </a:lnTo>
                  <a:lnTo>
                    <a:pt x="56" y="112"/>
                  </a:lnTo>
                  <a:close/>
                  <a:moveTo>
                    <a:pt x="56" y="16"/>
                  </a:moveTo>
                  <a:lnTo>
                    <a:pt x="56" y="16"/>
                  </a:lnTo>
                  <a:lnTo>
                    <a:pt x="48" y="18"/>
                  </a:lnTo>
                  <a:lnTo>
                    <a:pt x="40" y="20"/>
                  </a:lnTo>
                  <a:lnTo>
                    <a:pt x="34" y="24"/>
                  </a:lnTo>
                  <a:lnTo>
                    <a:pt x="28" y="28"/>
                  </a:lnTo>
                  <a:lnTo>
                    <a:pt x="24" y="34"/>
                  </a:lnTo>
                  <a:lnTo>
                    <a:pt x="20" y="40"/>
                  </a:lnTo>
                  <a:lnTo>
                    <a:pt x="18" y="48"/>
                  </a:lnTo>
                  <a:lnTo>
                    <a:pt x="16" y="56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0" y="72"/>
                  </a:lnTo>
                  <a:lnTo>
                    <a:pt x="24" y="78"/>
                  </a:lnTo>
                  <a:lnTo>
                    <a:pt x="28" y="84"/>
                  </a:lnTo>
                  <a:lnTo>
                    <a:pt x="34" y="90"/>
                  </a:lnTo>
                  <a:lnTo>
                    <a:pt x="40" y="9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56" y="96"/>
                  </a:lnTo>
                  <a:lnTo>
                    <a:pt x="64" y="96"/>
                  </a:lnTo>
                  <a:lnTo>
                    <a:pt x="72" y="94"/>
                  </a:lnTo>
                  <a:lnTo>
                    <a:pt x="78" y="90"/>
                  </a:lnTo>
                  <a:lnTo>
                    <a:pt x="84" y="84"/>
                  </a:lnTo>
                  <a:lnTo>
                    <a:pt x="90" y="78"/>
                  </a:lnTo>
                  <a:lnTo>
                    <a:pt x="94" y="72"/>
                  </a:lnTo>
                  <a:lnTo>
                    <a:pt x="96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96" y="48"/>
                  </a:lnTo>
                  <a:lnTo>
                    <a:pt x="94" y="40"/>
                  </a:lnTo>
                  <a:lnTo>
                    <a:pt x="90" y="34"/>
                  </a:lnTo>
                  <a:lnTo>
                    <a:pt x="84" y="28"/>
                  </a:lnTo>
                  <a:lnTo>
                    <a:pt x="78" y="24"/>
                  </a:lnTo>
                  <a:lnTo>
                    <a:pt x="72" y="20"/>
                  </a:lnTo>
                  <a:lnTo>
                    <a:pt x="64" y="18"/>
                  </a:lnTo>
                  <a:lnTo>
                    <a:pt x="56" y="16"/>
                  </a:lnTo>
                  <a:lnTo>
                    <a:pt x="56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0" name="Rectangle 303"/>
            <p:cNvSpPr>
              <a:spLocks noChangeArrowheads="1"/>
            </p:cNvSpPr>
            <p:nvPr/>
          </p:nvSpPr>
          <p:spPr bwMode="auto">
            <a:xfrm>
              <a:off x="4935538" y="2571750"/>
              <a:ext cx="25400" cy="177800"/>
            </a:xfrm>
            <a:prstGeom prst="rect">
              <a:avLst/>
            </a:prstGeom>
            <a:grpFill/>
            <a:ln w="9525">
              <a:solidFill>
                <a:sysClr val="window" lastClr="FFFFFF"/>
              </a:solidFill>
              <a:miter lim="800000"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1" name="Freeform 304"/>
            <p:cNvSpPr>
              <a:spLocks/>
            </p:cNvSpPr>
            <p:nvPr/>
          </p:nvSpPr>
          <p:spPr bwMode="auto">
            <a:xfrm>
              <a:off x="4732338" y="2543175"/>
              <a:ext cx="158750" cy="206375"/>
            </a:xfrm>
            <a:custGeom>
              <a:avLst/>
              <a:gdLst>
                <a:gd name="T0" fmla="*/ 16 w 100"/>
                <a:gd name="T1" fmla="*/ 130 h 130"/>
                <a:gd name="T2" fmla="*/ 0 w 100"/>
                <a:gd name="T3" fmla="*/ 130 h 130"/>
                <a:gd name="T4" fmla="*/ 0 w 100"/>
                <a:gd name="T5" fmla="*/ 86 h 130"/>
                <a:gd name="T6" fmla="*/ 0 w 100"/>
                <a:gd name="T7" fmla="*/ 86 h 130"/>
                <a:gd name="T8" fmla="*/ 0 w 100"/>
                <a:gd name="T9" fmla="*/ 82 h 130"/>
                <a:gd name="T10" fmla="*/ 2 w 100"/>
                <a:gd name="T11" fmla="*/ 80 h 130"/>
                <a:gd name="T12" fmla="*/ 90 w 100"/>
                <a:gd name="T13" fmla="*/ 0 h 130"/>
                <a:gd name="T14" fmla="*/ 100 w 100"/>
                <a:gd name="T15" fmla="*/ 12 h 130"/>
                <a:gd name="T16" fmla="*/ 16 w 100"/>
                <a:gd name="T17" fmla="*/ 90 h 130"/>
                <a:gd name="T18" fmla="*/ 16 w 10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30">
                  <a:moveTo>
                    <a:pt x="16" y="130"/>
                  </a:moveTo>
                  <a:lnTo>
                    <a:pt x="0" y="130"/>
                  </a:lnTo>
                  <a:lnTo>
                    <a:pt x="0" y="86"/>
                  </a:lnTo>
                  <a:lnTo>
                    <a:pt x="0" y="86"/>
                  </a:lnTo>
                  <a:lnTo>
                    <a:pt x="0" y="82"/>
                  </a:lnTo>
                  <a:lnTo>
                    <a:pt x="2" y="80"/>
                  </a:lnTo>
                  <a:lnTo>
                    <a:pt x="90" y="0"/>
                  </a:lnTo>
                  <a:lnTo>
                    <a:pt x="100" y="12"/>
                  </a:lnTo>
                  <a:lnTo>
                    <a:pt x="16" y="90"/>
                  </a:lnTo>
                  <a:lnTo>
                    <a:pt x="16" y="1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2" name="Freeform 305"/>
            <p:cNvSpPr>
              <a:spLocks/>
            </p:cNvSpPr>
            <p:nvPr/>
          </p:nvSpPr>
          <p:spPr bwMode="auto">
            <a:xfrm>
              <a:off x="5005388" y="2543175"/>
              <a:ext cx="158750" cy="206375"/>
            </a:xfrm>
            <a:custGeom>
              <a:avLst/>
              <a:gdLst>
                <a:gd name="T0" fmla="*/ 100 w 100"/>
                <a:gd name="T1" fmla="*/ 130 h 130"/>
                <a:gd name="T2" fmla="*/ 84 w 100"/>
                <a:gd name="T3" fmla="*/ 130 h 130"/>
                <a:gd name="T4" fmla="*/ 84 w 100"/>
                <a:gd name="T5" fmla="*/ 90 h 130"/>
                <a:gd name="T6" fmla="*/ 0 w 100"/>
                <a:gd name="T7" fmla="*/ 12 h 130"/>
                <a:gd name="T8" fmla="*/ 10 w 100"/>
                <a:gd name="T9" fmla="*/ 0 h 130"/>
                <a:gd name="T10" fmla="*/ 98 w 100"/>
                <a:gd name="T11" fmla="*/ 80 h 130"/>
                <a:gd name="T12" fmla="*/ 98 w 100"/>
                <a:gd name="T13" fmla="*/ 80 h 130"/>
                <a:gd name="T14" fmla="*/ 100 w 100"/>
                <a:gd name="T15" fmla="*/ 82 h 130"/>
                <a:gd name="T16" fmla="*/ 100 w 100"/>
                <a:gd name="T17" fmla="*/ 86 h 130"/>
                <a:gd name="T18" fmla="*/ 100 w 10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0" h="130">
                  <a:moveTo>
                    <a:pt x="100" y="130"/>
                  </a:moveTo>
                  <a:lnTo>
                    <a:pt x="84" y="130"/>
                  </a:lnTo>
                  <a:lnTo>
                    <a:pt x="84" y="90"/>
                  </a:lnTo>
                  <a:lnTo>
                    <a:pt x="0" y="12"/>
                  </a:lnTo>
                  <a:lnTo>
                    <a:pt x="10" y="0"/>
                  </a:lnTo>
                  <a:lnTo>
                    <a:pt x="98" y="80"/>
                  </a:lnTo>
                  <a:lnTo>
                    <a:pt x="98" y="80"/>
                  </a:lnTo>
                  <a:lnTo>
                    <a:pt x="100" y="82"/>
                  </a:lnTo>
                  <a:lnTo>
                    <a:pt x="100" y="86"/>
                  </a:lnTo>
                  <a:lnTo>
                    <a:pt x="100" y="13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83" name="Flowchart: Delay 8"/>
          <p:cNvSpPr/>
          <p:nvPr/>
        </p:nvSpPr>
        <p:spPr>
          <a:xfrm rot="5400000">
            <a:off x="3617050" y="1292137"/>
            <a:ext cx="882895" cy="571624"/>
          </a:xfrm>
          <a:custGeom>
            <a:avLst/>
            <a:gdLst>
              <a:gd name="connsiteX0" fmla="*/ 0 w 1745456"/>
              <a:gd name="connsiteY0" fmla="*/ 0 h 776287"/>
              <a:gd name="connsiteX1" fmla="*/ 872728 w 1745456"/>
              <a:gd name="connsiteY1" fmla="*/ 0 h 776287"/>
              <a:gd name="connsiteX2" fmla="*/ 1745456 w 1745456"/>
              <a:gd name="connsiteY2" fmla="*/ 388144 h 776287"/>
              <a:gd name="connsiteX3" fmla="*/ 872728 w 1745456"/>
              <a:gd name="connsiteY3" fmla="*/ 776288 h 776287"/>
              <a:gd name="connsiteX4" fmla="*/ 0 w 1745456"/>
              <a:gd name="connsiteY4" fmla="*/ 776287 h 776287"/>
              <a:gd name="connsiteX5" fmla="*/ 0 w 1745456"/>
              <a:gd name="connsiteY5" fmla="*/ 0 h 776287"/>
              <a:gd name="connsiteX0" fmla="*/ 0 w 1497806"/>
              <a:gd name="connsiteY0" fmla="*/ 0 h 776288"/>
              <a:gd name="connsiteX1" fmla="*/ 872728 w 1497806"/>
              <a:gd name="connsiteY1" fmla="*/ 0 h 776288"/>
              <a:gd name="connsiteX2" fmla="*/ 1497806 w 1497806"/>
              <a:gd name="connsiteY2" fmla="*/ 366713 h 776288"/>
              <a:gd name="connsiteX3" fmla="*/ 872728 w 1497806"/>
              <a:gd name="connsiteY3" fmla="*/ 776288 h 776288"/>
              <a:gd name="connsiteX4" fmla="*/ 0 w 1497806"/>
              <a:gd name="connsiteY4" fmla="*/ 776287 h 776288"/>
              <a:gd name="connsiteX5" fmla="*/ 0 w 1497806"/>
              <a:gd name="connsiteY5" fmla="*/ 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806" h="776288">
                <a:moveTo>
                  <a:pt x="0" y="0"/>
                </a:moveTo>
                <a:lnTo>
                  <a:pt x="872728" y="0"/>
                </a:lnTo>
                <a:cubicBezTo>
                  <a:pt x="1354722" y="0"/>
                  <a:pt x="1497806" y="152347"/>
                  <a:pt x="1497806" y="366713"/>
                </a:cubicBezTo>
                <a:cubicBezTo>
                  <a:pt x="1497806" y="581079"/>
                  <a:pt x="1354722" y="776288"/>
                  <a:pt x="872728" y="776288"/>
                </a:cubicBezTo>
                <a:lnTo>
                  <a:pt x="0" y="776287"/>
                </a:lnTo>
                <a:lnTo>
                  <a:pt x="0" y="0"/>
                </a:lnTo>
                <a:close/>
              </a:path>
            </a:pathLst>
          </a:custGeom>
          <a:solidFill>
            <a:srgbClr val="92D4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>
            <a:off x="3876361" y="1257379"/>
            <a:ext cx="333447" cy="342280"/>
            <a:chOff x="5461000" y="3284538"/>
            <a:chExt cx="558800" cy="609600"/>
          </a:xfrm>
          <a:solidFill>
            <a:sysClr val="window" lastClr="FFFFFF"/>
          </a:solidFill>
        </p:grpSpPr>
        <p:sp>
          <p:nvSpPr>
            <p:cNvPr id="85" name="Freeform 325"/>
            <p:cNvSpPr>
              <a:spLocks noEditPoints="1"/>
            </p:cNvSpPr>
            <p:nvPr/>
          </p:nvSpPr>
          <p:spPr bwMode="auto">
            <a:xfrm>
              <a:off x="5499100" y="3322638"/>
              <a:ext cx="482600" cy="431800"/>
            </a:xfrm>
            <a:custGeom>
              <a:avLst/>
              <a:gdLst>
                <a:gd name="T0" fmla="*/ 296 w 304"/>
                <a:gd name="T1" fmla="*/ 272 h 272"/>
                <a:gd name="T2" fmla="*/ 8 w 304"/>
                <a:gd name="T3" fmla="*/ 272 h 272"/>
                <a:gd name="T4" fmla="*/ 8 w 304"/>
                <a:gd name="T5" fmla="*/ 272 h 272"/>
                <a:gd name="T6" fmla="*/ 4 w 304"/>
                <a:gd name="T7" fmla="*/ 272 h 272"/>
                <a:gd name="T8" fmla="*/ 2 w 304"/>
                <a:gd name="T9" fmla="*/ 270 h 272"/>
                <a:gd name="T10" fmla="*/ 0 w 304"/>
                <a:gd name="T11" fmla="*/ 268 h 272"/>
                <a:gd name="T12" fmla="*/ 0 w 304"/>
                <a:gd name="T13" fmla="*/ 264 h 272"/>
                <a:gd name="T14" fmla="*/ 0 w 304"/>
                <a:gd name="T15" fmla="*/ 8 h 272"/>
                <a:gd name="T16" fmla="*/ 0 w 304"/>
                <a:gd name="T17" fmla="*/ 8 h 272"/>
                <a:gd name="T18" fmla="*/ 0 w 304"/>
                <a:gd name="T19" fmla="*/ 6 h 272"/>
                <a:gd name="T20" fmla="*/ 2 w 304"/>
                <a:gd name="T21" fmla="*/ 2 h 272"/>
                <a:gd name="T22" fmla="*/ 4 w 304"/>
                <a:gd name="T23" fmla="*/ 2 h 272"/>
                <a:gd name="T24" fmla="*/ 8 w 304"/>
                <a:gd name="T25" fmla="*/ 0 h 272"/>
                <a:gd name="T26" fmla="*/ 296 w 304"/>
                <a:gd name="T27" fmla="*/ 0 h 272"/>
                <a:gd name="T28" fmla="*/ 296 w 304"/>
                <a:gd name="T29" fmla="*/ 0 h 272"/>
                <a:gd name="T30" fmla="*/ 300 w 304"/>
                <a:gd name="T31" fmla="*/ 2 h 272"/>
                <a:gd name="T32" fmla="*/ 302 w 304"/>
                <a:gd name="T33" fmla="*/ 2 h 272"/>
                <a:gd name="T34" fmla="*/ 304 w 304"/>
                <a:gd name="T35" fmla="*/ 6 h 272"/>
                <a:gd name="T36" fmla="*/ 304 w 304"/>
                <a:gd name="T37" fmla="*/ 8 h 272"/>
                <a:gd name="T38" fmla="*/ 304 w 304"/>
                <a:gd name="T39" fmla="*/ 264 h 272"/>
                <a:gd name="T40" fmla="*/ 304 w 304"/>
                <a:gd name="T41" fmla="*/ 264 h 272"/>
                <a:gd name="T42" fmla="*/ 304 w 304"/>
                <a:gd name="T43" fmla="*/ 268 h 272"/>
                <a:gd name="T44" fmla="*/ 302 w 304"/>
                <a:gd name="T45" fmla="*/ 270 h 272"/>
                <a:gd name="T46" fmla="*/ 300 w 304"/>
                <a:gd name="T47" fmla="*/ 272 h 272"/>
                <a:gd name="T48" fmla="*/ 296 w 304"/>
                <a:gd name="T49" fmla="*/ 272 h 272"/>
                <a:gd name="T50" fmla="*/ 296 w 304"/>
                <a:gd name="T51" fmla="*/ 272 h 272"/>
                <a:gd name="T52" fmla="*/ 16 w 304"/>
                <a:gd name="T53" fmla="*/ 256 h 272"/>
                <a:gd name="T54" fmla="*/ 288 w 304"/>
                <a:gd name="T55" fmla="*/ 256 h 272"/>
                <a:gd name="T56" fmla="*/ 288 w 304"/>
                <a:gd name="T57" fmla="*/ 16 h 272"/>
                <a:gd name="T58" fmla="*/ 16 w 304"/>
                <a:gd name="T59" fmla="*/ 16 h 272"/>
                <a:gd name="T60" fmla="*/ 16 w 304"/>
                <a:gd name="T61" fmla="*/ 256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04" h="272">
                  <a:moveTo>
                    <a:pt x="296" y="272"/>
                  </a:moveTo>
                  <a:lnTo>
                    <a:pt x="8" y="272"/>
                  </a:lnTo>
                  <a:lnTo>
                    <a:pt x="8" y="272"/>
                  </a:lnTo>
                  <a:lnTo>
                    <a:pt x="4" y="272"/>
                  </a:lnTo>
                  <a:lnTo>
                    <a:pt x="2" y="270"/>
                  </a:lnTo>
                  <a:lnTo>
                    <a:pt x="0" y="268"/>
                  </a:lnTo>
                  <a:lnTo>
                    <a:pt x="0" y="26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00" y="2"/>
                  </a:lnTo>
                  <a:lnTo>
                    <a:pt x="302" y="2"/>
                  </a:lnTo>
                  <a:lnTo>
                    <a:pt x="304" y="6"/>
                  </a:lnTo>
                  <a:lnTo>
                    <a:pt x="304" y="8"/>
                  </a:lnTo>
                  <a:lnTo>
                    <a:pt x="304" y="264"/>
                  </a:lnTo>
                  <a:lnTo>
                    <a:pt x="304" y="264"/>
                  </a:lnTo>
                  <a:lnTo>
                    <a:pt x="304" y="268"/>
                  </a:lnTo>
                  <a:lnTo>
                    <a:pt x="302" y="270"/>
                  </a:lnTo>
                  <a:lnTo>
                    <a:pt x="300" y="272"/>
                  </a:lnTo>
                  <a:lnTo>
                    <a:pt x="296" y="272"/>
                  </a:lnTo>
                  <a:lnTo>
                    <a:pt x="296" y="272"/>
                  </a:lnTo>
                  <a:close/>
                  <a:moveTo>
                    <a:pt x="16" y="256"/>
                  </a:moveTo>
                  <a:lnTo>
                    <a:pt x="288" y="256"/>
                  </a:lnTo>
                  <a:lnTo>
                    <a:pt x="288" y="16"/>
                  </a:lnTo>
                  <a:lnTo>
                    <a:pt x="16" y="16"/>
                  </a:lnTo>
                  <a:lnTo>
                    <a:pt x="16" y="2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6" name="Freeform 326"/>
            <p:cNvSpPr>
              <a:spLocks noEditPoints="1"/>
            </p:cNvSpPr>
            <p:nvPr/>
          </p:nvSpPr>
          <p:spPr bwMode="auto">
            <a:xfrm>
              <a:off x="5549900" y="3398838"/>
              <a:ext cx="381000" cy="279400"/>
            </a:xfrm>
            <a:custGeom>
              <a:avLst/>
              <a:gdLst>
                <a:gd name="T0" fmla="*/ 232 w 240"/>
                <a:gd name="T1" fmla="*/ 176 h 176"/>
                <a:gd name="T2" fmla="*/ 8 w 240"/>
                <a:gd name="T3" fmla="*/ 176 h 176"/>
                <a:gd name="T4" fmla="*/ 8 w 240"/>
                <a:gd name="T5" fmla="*/ 176 h 176"/>
                <a:gd name="T6" fmla="*/ 4 w 240"/>
                <a:gd name="T7" fmla="*/ 176 h 176"/>
                <a:gd name="T8" fmla="*/ 2 w 240"/>
                <a:gd name="T9" fmla="*/ 174 h 176"/>
                <a:gd name="T10" fmla="*/ 0 w 240"/>
                <a:gd name="T11" fmla="*/ 172 h 176"/>
                <a:gd name="T12" fmla="*/ 0 w 240"/>
                <a:gd name="T13" fmla="*/ 168 h 176"/>
                <a:gd name="T14" fmla="*/ 0 w 240"/>
                <a:gd name="T15" fmla="*/ 8 h 176"/>
                <a:gd name="T16" fmla="*/ 0 w 240"/>
                <a:gd name="T17" fmla="*/ 8 h 176"/>
                <a:gd name="T18" fmla="*/ 0 w 240"/>
                <a:gd name="T19" fmla="*/ 6 h 176"/>
                <a:gd name="T20" fmla="*/ 2 w 240"/>
                <a:gd name="T21" fmla="*/ 2 h 176"/>
                <a:gd name="T22" fmla="*/ 4 w 240"/>
                <a:gd name="T23" fmla="*/ 2 h 176"/>
                <a:gd name="T24" fmla="*/ 8 w 240"/>
                <a:gd name="T25" fmla="*/ 0 h 176"/>
                <a:gd name="T26" fmla="*/ 232 w 240"/>
                <a:gd name="T27" fmla="*/ 0 h 176"/>
                <a:gd name="T28" fmla="*/ 232 w 240"/>
                <a:gd name="T29" fmla="*/ 0 h 176"/>
                <a:gd name="T30" fmla="*/ 236 w 240"/>
                <a:gd name="T31" fmla="*/ 2 h 176"/>
                <a:gd name="T32" fmla="*/ 238 w 240"/>
                <a:gd name="T33" fmla="*/ 2 h 176"/>
                <a:gd name="T34" fmla="*/ 240 w 240"/>
                <a:gd name="T35" fmla="*/ 6 h 176"/>
                <a:gd name="T36" fmla="*/ 240 w 240"/>
                <a:gd name="T37" fmla="*/ 8 h 176"/>
                <a:gd name="T38" fmla="*/ 240 w 240"/>
                <a:gd name="T39" fmla="*/ 168 h 176"/>
                <a:gd name="T40" fmla="*/ 240 w 240"/>
                <a:gd name="T41" fmla="*/ 168 h 176"/>
                <a:gd name="T42" fmla="*/ 240 w 240"/>
                <a:gd name="T43" fmla="*/ 172 h 176"/>
                <a:gd name="T44" fmla="*/ 238 w 240"/>
                <a:gd name="T45" fmla="*/ 174 h 176"/>
                <a:gd name="T46" fmla="*/ 236 w 240"/>
                <a:gd name="T47" fmla="*/ 176 h 176"/>
                <a:gd name="T48" fmla="*/ 232 w 240"/>
                <a:gd name="T49" fmla="*/ 176 h 176"/>
                <a:gd name="T50" fmla="*/ 232 w 240"/>
                <a:gd name="T51" fmla="*/ 176 h 176"/>
                <a:gd name="T52" fmla="*/ 16 w 240"/>
                <a:gd name="T53" fmla="*/ 160 h 176"/>
                <a:gd name="T54" fmla="*/ 224 w 240"/>
                <a:gd name="T55" fmla="*/ 160 h 176"/>
                <a:gd name="T56" fmla="*/ 224 w 240"/>
                <a:gd name="T57" fmla="*/ 16 h 176"/>
                <a:gd name="T58" fmla="*/ 16 w 240"/>
                <a:gd name="T59" fmla="*/ 16 h 176"/>
                <a:gd name="T60" fmla="*/ 16 w 240"/>
                <a:gd name="T61" fmla="*/ 16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0" h="176">
                  <a:moveTo>
                    <a:pt x="232" y="176"/>
                  </a:moveTo>
                  <a:lnTo>
                    <a:pt x="8" y="176"/>
                  </a:lnTo>
                  <a:lnTo>
                    <a:pt x="8" y="176"/>
                  </a:lnTo>
                  <a:lnTo>
                    <a:pt x="4" y="176"/>
                  </a:lnTo>
                  <a:lnTo>
                    <a:pt x="2" y="174"/>
                  </a:lnTo>
                  <a:lnTo>
                    <a:pt x="0" y="172"/>
                  </a:lnTo>
                  <a:lnTo>
                    <a:pt x="0" y="16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232" y="0"/>
                  </a:lnTo>
                  <a:lnTo>
                    <a:pt x="232" y="0"/>
                  </a:lnTo>
                  <a:lnTo>
                    <a:pt x="236" y="2"/>
                  </a:lnTo>
                  <a:lnTo>
                    <a:pt x="238" y="2"/>
                  </a:lnTo>
                  <a:lnTo>
                    <a:pt x="240" y="6"/>
                  </a:lnTo>
                  <a:lnTo>
                    <a:pt x="240" y="8"/>
                  </a:lnTo>
                  <a:lnTo>
                    <a:pt x="240" y="168"/>
                  </a:lnTo>
                  <a:lnTo>
                    <a:pt x="240" y="168"/>
                  </a:lnTo>
                  <a:lnTo>
                    <a:pt x="240" y="172"/>
                  </a:lnTo>
                  <a:lnTo>
                    <a:pt x="238" y="174"/>
                  </a:lnTo>
                  <a:lnTo>
                    <a:pt x="236" y="176"/>
                  </a:lnTo>
                  <a:lnTo>
                    <a:pt x="232" y="176"/>
                  </a:lnTo>
                  <a:lnTo>
                    <a:pt x="232" y="176"/>
                  </a:lnTo>
                  <a:close/>
                  <a:moveTo>
                    <a:pt x="16" y="160"/>
                  </a:moveTo>
                  <a:lnTo>
                    <a:pt x="224" y="160"/>
                  </a:lnTo>
                  <a:lnTo>
                    <a:pt x="224" y="16"/>
                  </a:lnTo>
                  <a:lnTo>
                    <a:pt x="16" y="16"/>
                  </a:lnTo>
                  <a:lnTo>
                    <a:pt x="16" y="160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7" name="Freeform 327"/>
            <p:cNvSpPr>
              <a:spLocks/>
            </p:cNvSpPr>
            <p:nvPr/>
          </p:nvSpPr>
          <p:spPr bwMode="auto">
            <a:xfrm>
              <a:off x="5461000" y="3322638"/>
              <a:ext cx="558800" cy="25400"/>
            </a:xfrm>
            <a:custGeom>
              <a:avLst/>
              <a:gdLst>
                <a:gd name="T0" fmla="*/ 344 w 352"/>
                <a:gd name="T1" fmla="*/ 16 h 16"/>
                <a:gd name="T2" fmla="*/ 8 w 352"/>
                <a:gd name="T3" fmla="*/ 16 h 16"/>
                <a:gd name="T4" fmla="*/ 8 w 352"/>
                <a:gd name="T5" fmla="*/ 16 h 16"/>
                <a:gd name="T6" fmla="*/ 4 w 352"/>
                <a:gd name="T7" fmla="*/ 16 h 16"/>
                <a:gd name="T8" fmla="*/ 2 w 352"/>
                <a:gd name="T9" fmla="*/ 14 h 16"/>
                <a:gd name="T10" fmla="*/ 0 w 352"/>
                <a:gd name="T11" fmla="*/ 12 h 16"/>
                <a:gd name="T12" fmla="*/ 0 w 352"/>
                <a:gd name="T13" fmla="*/ 8 h 16"/>
                <a:gd name="T14" fmla="*/ 0 w 352"/>
                <a:gd name="T15" fmla="*/ 8 h 16"/>
                <a:gd name="T16" fmla="*/ 0 w 352"/>
                <a:gd name="T17" fmla="*/ 6 h 16"/>
                <a:gd name="T18" fmla="*/ 2 w 352"/>
                <a:gd name="T19" fmla="*/ 2 h 16"/>
                <a:gd name="T20" fmla="*/ 4 w 352"/>
                <a:gd name="T21" fmla="*/ 2 h 16"/>
                <a:gd name="T22" fmla="*/ 8 w 352"/>
                <a:gd name="T23" fmla="*/ 0 h 16"/>
                <a:gd name="T24" fmla="*/ 344 w 352"/>
                <a:gd name="T25" fmla="*/ 0 h 16"/>
                <a:gd name="T26" fmla="*/ 344 w 352"/>
                <a:gd name="T27" fmla="*/ 0 h 16"/>
                <a:gd name="T28" fmla="*/ 348 w 352"/>
                <a:gd name="T29" fmla="*/ 2 h 16"/>
                <a:gd name="T30" fmla="*/ 350 w 352"/>
                <a:gd name="T31" fmla="*/ 2 h 16"/>
                <a:gd name="T32" fmla="*/ 352 w 352"/>
                <a:gd name="T33" fmla="*/ 6 h 16"/>
                <a:gd name="T34" fmla="*/ 352 w 352"/>
                <a:gd name="T35" fmla="*/ 8 h 16"/>
                <a:gd name="T36" fmla="*/ 352 w 352"/>
                <a:gd name="T37" fmla="*/ 8 h 16"/>
                <a:gd name="T38" fmla="*/ 352 w 352"/>
                <a:gd name="T39" fmla="*/ 12 h 16"/>
                <a:gd name="T40" fmla="*/ 350 w 352"/>
                <a:gd name="T41" fmla="*/ 14 h 16"/>
                <a:gd name="T42" fmla="*/ 348 w 352"/>
                <a:gd name="T43" fmla="*/ 16 h 16"/>
                <a:gd name="T44" fmla="*/ 344 w 352"/>
                <a:gd name="T45" fmla="*/ 16 h 16"/>
                <a:gd name="T46" fmla="*/ 344 w 352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16">
                  <a:moveTo>
                    <a:pt x="344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52" y="6"/>
                  </a:lnTo>
                  <a:lnTo>
                    <a:pt x="352" y="8"/>
                  </a:lnTo>
                  <a:lnTo>
                    <a:pt x="352" y="8"/>
                  </a:lnTo>
                  <a:lnTo>
                    <a:pt x="352" y="12"/>
                  </a:lnTo>
                  <a:lnTo>
                    <a:pt x="350" y="14"/>
                  </a:lnTo>
                  <a:lnTo>
                    <a:pt x="348" y="16"/>
                  </a:lnTo>
                  <a:lnTo>
                    <a:pt x="344" y="16"/>
                  </a:lnTo>
                  <a:lnTo>
                    <a:pt x="344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8" name="Freeform 328"/>
            <p:cNvSpPr>
              <a:spLocks/>
            </p:cNvSpPr>
            <p:nvPr/>
          </p:nvSpPr>
          <p:spPr bwMode="auto">
            <a:xfrm>
              <a:off x="5461000" y="3729038"/>
              <a:ext cx="558800" cy="25400"/>
            </a:xfrm>
            <a:custGeom>
              <a:avLst/>
              <a:gdLst>
                <a:gd name="T0" fmla="*/ 344 w 352"/>
                <a:gd name="T1" fmla="*/ 16 h 16"/>
                <a:gd name="T2" fmla="*/ 8 w 352"/>
                <a:gd name="T3" fmla="*/ 16 h 16"/>
                <a:gd name="T4" fmla="*/ 8 w 352"/>
                <a:gd name="T5" fmla="*/ 16 h 16"/>
                <a:gd name="T6" fmla="*/ 4 w 352"/>
                <a:gd name="T7" fmla="*/ 16 h 16"/>
                <a:gd name="T8" fmla="*/ 2 w 352"/>
                <a:gd name="T9" fmla="*/ 14 h 16"/>
                <a:gd name="T10" fmla="*/ 0 w 352"/>
                <a:gd name="T11" fmla="*/ 12 h 16"/>
                <a:gd name="T12" fmla="*/ 0 w 352"/>
                <a:gd name="T13" fmla="*/ 8 h 16"/>
                <a:gd name="T14" fmla="*/ 0 w 352"/>
                <a:gd name="T15" fmla="*/ 8 h 16"/>
                <a:gd name="T16" fmla="*/ 0 w 352"/>
                <a:gd name="T17" fmla="*/ 6 h 16"/>
                <a:gd name="T18" fmla="*/ 2 w 352"/>
                <a:gd name="T19" fmla="*/ 2 h 16"/>
                <a:gd name="T20" fmla="*/ 4 w 352"/>
                <a:gd name="T21" fmla="*/ 2 h 16"/>
                <a:gd name="T22" fmla="*/ 8 w 352"/>
                <a:gd name="T23" fmla="*/ 0 h 16"/>
                <a:gd name="T24" fmla="*/ 344 w 352"/>
                <a:gd name="T25" fmla="*/ 0 h 16"/>
                <a:gd name="T26" fmla="*/ 344 w 352"/>
                <a:gd name="T27" fmla="*/ 0 h 16"/>
                <a:gd name="T28" fmla="*/ 348 w 352"/>
                <a:gd name="T29" fmla="*/ 2 h 16"/>
                <a:gd name="T30" fmla="*/ 350 w 352"/>
                <a:gd name="T31" fmla="*/ 2 h 16"/>
                <a:gd name="T32" fmla="*/ 352 w 352"/>
                <a:gd name="T33" fmla="*/ 6 h 16"/>
                <a:gd name="T34" fmla="*/ 352 w 352"/>
                <a:gd name="T35" fmla="*/ 8 h 16"/>
                <a:gd name="T36" fmla="*/ 352 w 352"/>
                <a:gd name="T37" fmla="*/ 8 h 16"/>
                <a:gd name="T38" fmla="*/ 352 w 352"/>
                <a:gd name="T39" fmla="*/ 12 h 16"/>
                <a:gd name="T40" fmla="*/ 350 w 352"/>
                <a:gd name="T41" fmla="*/ 14 h 16"/>
                <a:gd name="T42" fmla="*/ 348 w 352"/>
                <a:gd name="T43" fmla="*/ 16 h 16"/>
                <a:gd name="T44" fmla="*/ 344 w 352"/>
                <a:gd name="T45" fmla="*/ 16 h 16"/>
                <a:gd name="T46" fmla="*/ 344 w 352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52" h="16">
                  <a:moveTo>
                    <a:pt x="344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344" y="0"/>
                  </a:lnTo>
                  <a:lnTo>
                    <a:pt x="344" y="0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52" y="6"/>
                  </a:lnTo>
                  <a:lnTo>
                    <a:pt x="352" y="8"/>
                  </a:lnTo>
                  <a:lnTo>
                    <a:pt x="352" y="8"/>
                  </a:lnTo>
                  <a:lnTo>
                    <a:pt x="352" y="12"/>
                  </a:lnTo>
                  <a:lnTo>
                    <a:pt x="350" y="14"/>
                  </a:lnTo>
                  <a:lnTo>
                    <a:pt x="348" y="16"/>
                  </a:lnTo>
                  <a:lnTo>
                    <a:pt x="344" y="16"/>
                  </a:lnTo>
                  <a:lnTo>
                    <a:pt x="344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89" name="Freeform 329"/>
            <p:cNvSpPr>
              <a:spLocks/>
            </p:cNvSpPr>
            <p:nvPr/>
          </p:nvSpPr>
          <p:spPr bwMode="auto">
            <a:xfrm>
              <a:off x="5727700" y="3741738"/>
              <a:ext cx="25400" cy="152400"/>
            </a:xfrm>
            <a:custGeom>
              <a:avLst/>
              <a:gdLst>
                <a:gd name="T0" fmla="*/ 8 w 16"/>
                <a:gd name="T1" fmla="*/ 96 h 96"/>
                <a:gd name="T2" fmla="*/ 8 w 16"/>
                <a:gd name="T3" fmla="*/ 96 h 96"/>
                <a:gd name="T4" fmla="*/ 4 w 16"/>
                <a:gd name="T5" fmla="*/ 96 h 96"/>
                <a:gd name="T6" fmla="*/ 2 w 16"/>
                <a:gd name="T7" fmla="*/ 94 h 96"/>
                <a:gd name="T8" fmla="*/ 0 w 16"/>
                <a:gd name="T9" fmla="*/ 92 h 96"/>
                <a:gd name="T10" fmla="*/ 0 w 16"/>
                <a:gd name="T11" fmla="*/ 88 h 96"/>
                <a:gd name="T12" fmla="*/ 0 w 16"/>
                <a:gd name="T13" fmla="*/ 8 h 96"/>
                <a:gd name="T14" fmla="*/ 0 w 16"/>
                <a:gd name="T15" fmla="*/ 8 h 96"/>
                <a:gd name="T16" fmla="*/ 0 w 16"/>
                <a:gd name="T17" fmla="*/ 6 h 96"/>
                <a:gd name="T18" fmla="*/ 2 w 16"/>
                <a:gd name="T19" fmla="*/ 2 h 96"/>
                <a:gd name="T20" fmla="*/ 4 w 16"/>
                <a:gd name="T21" fmla="*/ 2 h 96"/>
                <a:gd name="T22" fmla="*/ 8 w 16"/>
                <a:gd name="T23" fmla="*/ 0 h 96"/>
                <a:gd name="T24" fmla="*/ 8 w 16"/>
                <a:gd name="T25" fmla="*/ 0 h 96"/>
                <a:gd name="T26" fmla="*/ 12 w 16"/>
                <a:gd name="T27" fmla="*/ 2 h 96"/>
                <a:gd name="T28" fmla="*/ 14 w 16"/>
                <a:gd name="T29" fmla="*/ 2 h 96"/>
                <a:gd name="T30" fmla="*/ 16 w 16"/>
                <a:gd name="T31" fmla="*/ 6 h 96"/>
                <a:gd name="T32" fmla="*/ 16 w 16"/>
                <a:gd name="T33" fmla="*/ 8 h 96"/>
                <a:gd name="T34" fmla="*/ 16 w 16"/>
                <a:gd name="T35" fmla="*/ 88 h 96"/>
                <a:gd name="T36" fmla="*/ 16 w 16"/>
                <a:gd name="T37" fmla="*/ 88 h 96"/>
                <a:gd name="T38" fmla="*/ 16 w 16"/>
                <a:gd name="T39" fmla="*/ 92 h 96"/>
                <a:gd name="T40" fmla="*/ 14 w 16"/>
                <a:gd name="T41" fmla="*/ 94 h 96"/>
                <a:gd name="T42" fmla="*/ 12 w 16"/>
                <a:gd name="T43" fmla="*/ 96 h 96"/>
                <a:gd name="T44" fmla="*/ 8 w 16"/>
                <a:gd name="T45" fmla="*/ 96 h 96"/>
                <a:gd name="T46" fmla="*/ 8 w 16"/>
                <a:gd name="T47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96">
                  <a:moveTo>
                    <a:pt x="8" y="96"/>
                  </a:moveTo>
                  <a:lnTo>
                    <a:pt x="8" y="96"/>
                  </a:lnTo>
                  <a:lnTo>
                    <a:pt x="4" y="96"/>
                  </a:lnTo>
                  <a:lnTo>
                    <a:pt x="2" y="94"/>
                  </a:lnTo>
                  <a:lnTo>
                    <a:pt x="0" y="92"/>
                  </a:lnTo>
                  <a:lnTo>
                    <a:pt x="0" y="8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88"/>
                  </a:lnTo>
                  <a:lnTo>
                    <a:pt x="16" y="88"/>
                  </a:lnTo>
                  <a:lnTo>
                    <a:pt x="16" y="92"/>
                  </a:lnTo>
                  <a:lnTo>
                    <a:pt x="14" y="94"/>
                  </a:lnTo>
                  <a:lnTo>
                    <a:pt x="12" y="96"/>
                  </a:lnTo>
                  <a:lnTo>
                    <a:pt x="8" y="96"/>
                  </a:lnTo>
                  <a:lnTo>
                    <a:pt x="8" y="9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0" name="Freeform 330"/>
            <p:cNvSpPr>
              <a:spLocks/>
            </p:cNvSpPr>
            <p:nvPr/>
          </p:nvSpPr>
          <p:spPr bwMode="auto">
            <a:xfrm>
              <a:off x="5670550" y="3805238"/>
              <a:ext cx="139700" cy="88900"/>
            </a:xfrm>
            <a:custGeom>
              <a:avLst/>
              <a:gdLst>
                <a:gd name="T0" fmla="*/ 80 w 88"/>
                <a:gd name="T1" fmla="*/ 56 h 56"/>
                <a:gd name="T2" fmla="*/ 80 w 88"/>
                <a:gd name="T3" fmla="*/ 56 h 56"/>
                <a:gd name="T4" fmla="*/ 76 w 88"/>
                <a:gd name="T5" fmla="*/ 56 h 56"/>
                <a:gd name="T6" fmla="*/ 74 w 88"/>
                <a:gd name="T7" fmla="*/ 54 h 56"/>
                <a:gd name="T8" fmla="*/ 44 w 88"/>
                <a:gd name="T9" fmla="*/ 20 h 56"/>
                <a:gd name="T10" fmla="*/ 14 w 88"/>
                <a:gd name="T11" fmla="*/ 54 h 56"/>
                <a:gd name="T12" fmla="*/ 14 w 88"/>
                <a:gd name="T13" fmla="*/ 54 h 56"/>
                <a:gd name="T14" fmla="*/ 12 w 88"/>
                <a:gd name="T15" fmla="*/ 56 h 56"/>
                <a:gd name="T16" fmla="*/ 8 w 88"/>
                <a:gd name="T17" fmla="*/ 56 h 56"/>
                <a:gd name="T18" fmla="*/ 6 w 88"/>
                <a:gd name="T19" fmla="*/ 56 h 56"/>
                <a:gd name="T20" fmla="*/ 4 w 88"/>
                <a:gd name="T21" fmla="*/ 54 h 56"/>
                <a:gd name="T22" fmla="*/ 4 w 88"/>
                <a:gd name="T23" fmla="*/ 54 h 56"/>
                <a:gd name="T24" fmla="*/ 2 w 88"/>
                <a:gd name="T25" fmla="*/ 52 h 56"/>
                <a:gd name="T26" fmla="*/ 0 w 88"/>
                <a:gd name="T27" fmla="*/ 48 h 56"/>
                <a:gd name="T28" fmla="*/ 0 w 88"/>
                <a:gd name="T29" fmla="*/ 46 h 56"/>
                <a:gd name="T30" fmla="*/ 2 w 88"/>
                <a:gd name="T31" fmla="*/ 44 h 56"/>
                <a:gd name="T32" fmla="*/ 38 w 88"/>
                <a:gd name="T33" fmla="*/ 2 h 56"/>
                <a:gd name="T34" fmla="*/ 38 w 88"/>
                <a:gd name="T35" fmla="*/ 2 h 56"/>
                <a:gd name="T36" fmla="*/ 40 w 88"/>
                <a:gd name="T37" fmla="*/ 2 h 56"/>
                <a:gd name="T38" fmla="*/ 44 w 88"/>
                <a:gd name="T39" fmla="*/ 0 h 56"/>
                <a:gd name="T40" fmla="*/ 48 w 88"/>
                <a:gd name="T41" fmla="*/ 2 h 56"/>
                <a:gd name="T42" fmla="*/ 50 w 88"/>
                <a:gd name="T43" fmla="*/ 2 h 56"/>
                <a:gd name="T44" fmla="*/ 86 w 88"/>
                <a:gd name="T45" fmla="*/ 44 h 56"/>
                <a:gd name="T46" fmla="*/ 86 w 88"/>
                <a:gd name="T47" fmla="*/ 44 h 56"/>
                <a:gd name="T48" fmla="*/ 88 w 88"/>
                <a:gd name="T49" fmla="*/ 46 h 56"/>
                <a:gd name="T50" fmla="*/ 88 w 88"/>
                <a:gd name="T51" fmla="*/ 48 h 56"/>
                <a:gd name="T52" fmla="*/ 88 w 88"/>
                <a:gd name="T53" fmla="*/ 52 h 56"/>
                <a:gd name="T54" fmla="*/ 86 w 88"/>
                <a:gd name="T55" fmla="*/ 54 h 56"/>
                <a:gd name="T56" fmla="*/ 86 w 88"/>
                <a:gd name="T57" fmla="*/ 54 h 56"/>
                <a:gd name="T58" fmla="*/ 80 w 88"/>
                <a:gd name="T59" fmla="*/ 56 h 56"/>
                <a:gd name="T60" fmla="*/ 80 w 88"/>
                <a:gd name="T6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8" h="56">
                  <a:moveTo>
                    <a:pt x="80" y="56"/>
                  </a:moveTo>
                  <a:lnTo>
                    <a:pt x="80" y="56"/>
                  </a:lnTo>
                  <a:lnTo>
                    <a:pt x="76" y="56"/>
                  </a:lnTo>
                  <a:lnTo>
                    <a:pt x="74" y="54"/>
                  </a:lnTo>
                  <a:lnTo>
                    <a:pt x="44" y="20"/>
                  </a:lnTo>
                  <a:lnTo>
                    <a:pt x="14" y="54"/>
                  </a:lnTo>
                  <a:lnTo>
                    <a:pt x="14" y="54"/>
                  </a:lnTo>
                  <a:lnTo>
                    <a:pt x="12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4" y="54"/>
                  </a:lnTo>
                  <a:lnTo>
                    <a:pt x="2" y="5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4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4" y="0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8" y="46"/>
                  </a:lnTo>
                  <a:lnTo>
                    <a:pt x="88" y="48"/>
                  </a:lnTo>
                  <a:lnTo>
                    <a:pt x="88" y="52"/>
                  </a:lnTo>
                  <a:lnTo>
                    <a:pt x="86" y="54"/>
                  </a:lnTo>
                  <a:lnTo>
                    <a:pt x="86" y="54"/>
                  </a:lnTo>
                  <a:lnTo>
                    <a:pt x="80" y="56"/>
                  </a:lnTo>
                  <a:lnTo>
                    <a:pt x="80" y="5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1" name="Freeform 331"/>
            <p:cNvSpPr>
              <a:spLocks/>
            </p:cNvSpPr>
            <p:nvPr/>
          </p:nvSpPr>
          <p:spPr bwMode="auto">
            <a:xfrm>
              <a:off x="5727700" y="3284538"/>
              <a:ext cx="25400" cy="50800"/>
            </a:xfrm>
            <a:custGeom>
              <a:avLst/>
              <a:gdLst>
                <a:gd name="T0" fmla="*/ 8 w 16"/>
                <a:gd name="T1" fmla="*/ 32 h 32"/>
                <a:gd name="T2" fmla="*/ 8 w 16"/>
                <a:gd name="T3" fmla="*/ 32 h 32"/>
                <a:gd name="T4" fmla="*/ 4 w 16"/>
                <a:gd name="T5" fmla="*/ 32 h 32"/>
                <a:gd name="T6" fmla="*/ 2 w 16"/>
                <a:gd name="T7" fmla="*/ 30 h 32"/>
                <a:gd name="T8" fmla="*/ 0 w 16"/>
                <a:gd name="T9" fmla="*/ 28 h 32"/>
                <a:gd name="T10" fmla="*/ 0 w 16"/>
                <a:gd name="T11" fmla="*/ 24 h 32"/>
                <a:gd name="T12" fmla="*/ 0 w 16"/>
                <a:gd name="T13" fmla="*/ 8 h 32"/>
                <a:gd name="T14" fmla="*/ 0 w 16"/>
                <a:gd name="T15" fmla="*/ 8 h 32"/>
                <a:gd name="T16" fmla="*/ 0 w 16"/>
                <a:gd name="T17" fmla="*/ 6 h 32"/>
                <a:gd name="T18" fmla="*/ 2 w 16"/>
                <a:gd name="T19" fmla="*/ 2 h 32"/>
                <a:gd name="T20" fmla="*/ 4 w 16"/>
                <a:gd name="T21" fmla="*/ 2 h 32"/>
                <a:gd name="T22" fmla="*/ 8 w 16"/>
                <a:gd name="T23" fmla="*/ 0 h 32"/>
                <a:gd name="T24" fmla="*/ 8 w 16"/>
                <a:gd name="T25" fmla="*/ 0 h 32"/>
                <a:gd name="T26" fmla="*/ 12 w 16"/>
                <a:gd name="T27" fmla="*/ 2 h 32"/>
                <a:gd name="T28" fmla="*/ 14 w 16"/>
                <a:gd name="T29" fmla="*/ 2 h 32"/>
                <a:gd name="T30" fmla="*/ 16 w 16"/>
                <a:gd name="T31" fmla="*/ 6 h 32"/>
                <a:gd name="T32" fmla="*/ 16 w 16"/>
                <a:gd name="T33" fmla="*/ 8 h 32"/>
                <a:gd name="T34" fmla="*/ 16 w 16"/>
                <a:gd name="T35" fmla="*/ 24 h 32"/>
                <a:gd name="T36" fmla="*/ 16 w 16"/>
                <a:gd name="T37" fmla="*/ 24 h 32"/>
                <a:gd name="T38" fmla="*/ 16 w 16"/>
                <a:gd name="T39" fmla="*/ 28 h 32"/>
                <a:gd name="T40" fmla="*/ 14 w 16"/>
                <a:gd name="T41" fmla="*/ 30 h 32"/>
                <a:gd name="T42" fmla="*/ 12 w 16"/>
                <a:gd name="T43" fmla="*/ 32 h 32"/>
                <a:gd name="T44" fmla="*/ 8 w 16"/>
                <a:gd name="T45" fmla="*/ 32 h 32"/>
                <a:gd name="T46" fmla="*/ 8 w 16"/>
                <a:gd name="T47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2">
                  <a:moveTo>
                    <a:pt x="8" y="32"/>
                  </a:moveTo>
                  <a:lnTo>
                    <a:pt x="8" y="32"/>
                  </a:lnTo>
                  <a:lnTo>
                    <a:pt x="4" y="32"/>
                  </a:lnTo>
                  <a:lnTo>
                    <a:pt x="2" y="30"/>
                  </a:lnTo>
                  <a:lnTo>
                    <a:pt x="0" y="28"/>
                  </a:lnTo>
                  <a:lnTo>
                    <a:pt x="0" y="24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24"/>
                  </a:lnTo>
                  <a:lnTo>
                    <a:pt x="16" y="24"/>
                  </a:lnTo>
                  <a:lnTo>
                    <a:pt x="16" y="28"/>
                  </a:lnTo>
                  <a:lnTo>
                    <a:pt x="14" y="30"/>
                  </a:lnTo>
                  <a:lnTo>
                    <a:pt x="12" y="32"/>
                  </a:lnTo>
                  <a:lnTo>
                    <a:pt x="8" y="32"/>
                  </a:lnTo>
                  <a:lnTo>
                    <a:pt x="8" y="3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2" name="Freeform 332"/>
            <p:cNvSpPr>
              <a:spLocks/>
            </p:cNvSpPr>
            <p:nvPr/>
          </p:nvSpPr>
          <p:spPr bwMode="auto">
            <a:xfrm>
              <a:off x="5600700" y="3436938"/>
              <a:ext cx="25400" cy="203200"/>
            </a:xfrm>
            <a:custGeom>
              <a:avLst/>
              <a:gdLst>
                <a:gd name="T0" fmla="*/ 8 w 16"/>
                <a:gd name="T1" fmla="*/ 128 h 128"/>
                <a:gd name="T2" fmla="*/ 8 w 16"/>
                <a:gd name="T3" fmla="*/ 128 h 128"/>
                <a:gd name="T4" fmla="*/ 4 w 16"/>
                <a:gd name="T5" fmla="*/ 128 h 128"/>
                <a:gd name="T6" fmla="*/ 2 w 16"/>
                <a:gd name="T7" fmla="*/ 126 h 128"/>
                <a:gd name="T8" fmla="*/ 0 w 16"/>
                <a:gd name="T9" fmla="*/ 124 h 128"/>
                <a:gd name="T10" fmla="*/ 0 w 16"/>
                <a:gd name="T11" fmla="*/ 120 h 128"/>
                <a:gd name="T12" fmla="*/ 0 w 16"/>
                <a:gd name="T13" fmla="*/ 8 h 128"/>
                <a:gd name="T14" fmla="*/ 0 w 16"/>
                <a:gd name="T15" fmla="*/ 8 h 128"/>
                <a:gd name="T16" fmla="*/ 0 w 16"/>
                <a:gd name="T17" fmla="*/ 6 h 128"/>
                <a:gd name="T18" fmla="*/ 2 w 16"/>
                <a:gd name="T19" fmla="*/ 2 h 128"/>
                <a:gd name="T20" fmla="*/ 4 w 16"/>
                <a:gd name="T21" fmla="*/ 2 h 128"/>
                <a:gd name="T22" fmla="*/ 8 w 16"/>
                <a:gd name="T23" fmla="*/ 0 h 128"/>
                <a:gd name="T24" fmla="*/ 8 w 16"/>
                <a:gd name="T25" fmla="*/ 0 h 128"/>
                <a:gd name="T26" fmla="*/ 12 w 16"/>
                <a:gd name="T27" fmla="*/ 2 h 128"/>
                <a:gd name="T28" fmla="*/ 14 w 16"/>
                <a:gd name="T29" fmla="*/ 2 h 128"/>
                <a:gd name="T30" fmla="*/ 16 w 16"/>
                <a:gd name="T31" fmla="*/ 6 h 128"/>
                <a:gd name="T32" fmla="*/ 16 w 16"/>
                <a:gd name="T33" fmla="*/ 8 h 128"/>
                <a:gd name="T34" fmla="*/ 16 w 16"/>
                <a:gd name="T35" fmla="*/ 120 h 128"/>
                <a:gd name="T36" fmla="*/ 16 w 16"/>
                <a:gd name="T37" fmla="*/ 120 h 128"/>
                <a:gd name="T38" fmla="*/ 16 w 16"/>
                <a:gd name="T39" fmla="*/ 124 h 128"/>
                <a:gd name="T40" fmla="*/ 14 w 16"/>
                <a:gd name="T41" fmla="*/ 126 h 128"/>
                <a:gd name="T42" fmla="*/ 12 w 16"/>
                <a:gd name="T43" fmla="*/ 128 h 128"/>
                <a:gd name="T44" fmla="*/ 8 w 16"/>
                <a:gd name="T45" fmla="*/ 128 h 128"/>
                <a:gd name="T46" fmla="*/ 8 w 16"/>
                <a:gd name="T47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28">
                  <a:moveTo>
                    <a:pt x="8" y="128"/>
                  </a:moveTo>
                  <a:lnTo>
                    <a:pt x="8" y="128"/>
                  </a:lnTo>
                  <a:lnTo>
                    <a:pt x="4" y="128"/>
                  </a:lnTo>
                  <a:lnTo>
                    <a:pt x="2" y="126"/>
                  </a:lnTo>
                  <a:lnTo>
                    <a:pt x="0" y="124"/>
                  </a:lnTo>
                  <a:lnTo>
                    <a:pt x="0" y="120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2"/>
                  </a:lnTo>
                  <a:lnTo>
                    <a:pt x="4" y="2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6"/>
                  </a:lnTo>
                  <a:lnTo>
                    <a:pt x="16" y="8"/>
                  </a:lnTo>
                  <a:lnTo>
                    <a:pt x="16" y="120"/>
                  </a:lnTo>
                  <a:lnTo>
                    <a:pt x="16" y="120"/>
                  </a:lnTo>
                  <a:lnTo>
                    <a:pt x="16" y="124"/>
                  </a:lnTo>
                  <a:lnTo>
                    <a:pt x="14" y="126"/>
                  </a:lnTo>
                  <a:lnTo>
                    <a:pt x="12" y="128"/>
                  </a:lnTo>
                  <a:lnTo>
                    <a:pt x="8" y="128"/>
                  </a:lnTo>
                  <a:lnTo>
                    <a:pt x="8" y="128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3" name="Freeform 333"/>
            <p:cNvSpPr>
              <a:spLocks/>
            </p:cNvSpPr>
            <p:nvPr/>
          </p:nvSpPr>
          <p:spPr bwMode="auto">
            <a:xfrm>
              <a:off x="5648325" y="3462338"/>
              <a:ext cx="247650" cy="161925"/>
            </a:xfrm>
            <a:custGeom>
              <a:avLst/>
              <a:gdLst>
                <a:gd name="T0" fmla="*/ 8 w 156"/>
                <a:gd name="T1" fmla="*/ 102 h 102"/>
                <a:gd name="T2" fmla="*/ 8 w 156"/>
                <a:gd name="T3" fmla="*/ 102 h 102"/>
                <a:gd name="T4" fmla="*/ 4 w 156"/>
                <a:gd name="T5" fmla="*/ 102 h 102"/>
                <a:gd name="T6" fmla="*/ 0 w 156"/>
                <a:gd name="T7" fmla="*/ 98 h 102"/>
                <a:gd name="T8" fmla="*/ 0 w 156"/>
                <a:gd name="T9" fmla="*/ 98 h 102"/>
                <a:gd name="T10" fmla="*/ 0 w 156"/>
                <a:gd name="T11" fmla="*/ 96 h 102"/>
                <a:gd name="T12" fmla="*/ 0 w 156"/>
                <a:gd name="T13" fmla="*/ 94 h 102"/>
                <a:gd name="T14" fmla="*/ 0 w 156"/>
                <a:gd name="T15" fmla="*/ 90 h 102"/>
                <a:gd name="T16" fmla="*/ 2 w 156"/>
                <a:gd name="T17" fmla="*/ 88 h 102"/>
                <a:gd name="T18" fmla="*/ 32 w 156"/>
                <a:gd name="T19" fmla="*/ 64 h 102"/>
                <a:gd name="T20" fmla="*/ 32 w 156"/>
                <a:gd name="T21" fmla="*/ 64 h 102"/>
                <a:gd name="T22" fmla="*/ 36 w 156"/>
                <a:gd name="T23" fmla="*/ 62 h 102"/>
                <a:gd name="T24" fmla="*/ 42 w 156"/>
                <a:gd name="T25" fmla="*/ 64 h 102"/>
                <a:gd name="T26" fmla="*/ 66 w 156"/>
                <a:gd name="T27" fmla="*/ 80 h 102"/>
                <a:gd name="T28" fmla="*/ 94 w 156"/>
                <a:gd name="T29" fmla="*/ 28 h 102"/>
                <a:gd name="T30" fmla="*/ 94 w 156"/>
                <a:gd name="T31" fmla="*/ 28 h 102"/>
                <a:gd name="T32" fmla="*/ 96 w 156"/>
                <a:gd name="T33" fmla="*/ 26 h 102"/>
                <a:gd name="T34" fmla="*/ 100 w 156"/>
                <a:gd name="T35" fmla="*/ 24 h 102"/>
                <a:gd name="T36" fmla="*/ 130 w 156"/>
                <a:gd name="T37" fmla="*/ 24 h 102"/>
                <a:gd name="T38" fmla="*/ 142 w 156"/>
                <a:gd name="T39" fmla="*/ 2 h 102"/>
                <a:gd name="T40" fmla="*/ 142 w 156"/>
                <a:gd name="T41" fmla="*/ 2 h 102"/>
                <a:gd name="T42" fmla="*/ 144 w 156"/>
                <a:gd name="T43" fmla="*/ 0 h 102"/>
                <a:gd name="T44" fmla="*/ 146 w 156"/>
                <a:gd name="T45" fmla="*/ 0 h 102"/>
                <a:gd name="T46" fmla="*/ 150 w 156"/>
                <a:gd name="T47" fmla="*/ 0 h 102"/>
                <a:gd name="T48" fmla="*/ 154 w 156"/>
                <a:gd name="T49" fmla="*/ 0 h 102"/>
                <a:gd name="T50" fmla="*/ 154 w 156"/>
                <a:gd name="T51" fmla="*/ 0 h 102"/>
                <a:gd name="T52" fmla="*/ 156 w 156"/>
                <a:gd name="T53" fmla="*/ 2 h 102"/>
                <a:gd name="T54" fmla="*/ 156 w 156"/>
                <a:gd name="T55" fmla="*/ 4 h 102"/>
                <a:gd name="T56" fmla="*/ 156 w 156"/>
                <a:gd name="T57" fmla="*/ 8 h 102"/>
                <a:gd name="T58" fmla="*/ 156 w 156"/>
                <a:gd name="T59" fmla="*/ 12 h 102"/>
                <a:gd name="T60" fmla="*/ 140 w 156"/>
                <a:gd name="T61" fmla="*/ 36 h 102"/>
                <a:gd name="T62" fmla="*/ 140 w 156"/>
                <a:gd name="T63" fmla="*/ 36 h 102"/>
                <a:gd name="T64" fmla="*/ 138 w 156"/>
                <a:gd name="T65" fmla="*/ 40 h 102"/>
                <a:gd name="T66" fmla="*/ 134 w 156"/>
                <a:gd name="T67" fmla="*/ 40 h 102"/>
                <a:gd name="T68" fmla="*/ 106 w 156"/>
                <a:gd name="T69" fmla="*/ 40 h 102"/>
                <a:gd name="T70" fmla="*/ 76 w 156"/>
                <a:gd name="T71" fmla="*/ 94 h 102"/>
                <a:gd name="T72" fmla="*/ 76 w 156"/>
                <a:gd name="T73" fmla="*/ 94 h 102"/>
                <a:gd name="T74" fmla="*/ 74 w 156"/>
                <a:gd name="T75" fmla="*/ 98 h 102"/>
                <a:gd name="T76" fmla="*/ 72 w 156"/>
                <a:gd name="T77" fmla="*/ 98 h 102"/>
                <a:gd name="T78" fmla="*/ 72 w 156"/>
                <a:gd name="T79" fmla="*/ 98 h 102"/>
                <a:gd name="T80" fmla="*/ 68 w 156"/>
                <a:gd name="T81" fmla="*/ 100 h 102"/>
                <a:gd name="T82" fmla="*/ 66 w 156"/>
                <a:gd name="T83" fmla="*/ 98 h 102"/>
                <a:gd name="T84" fmla="*/ 38 w 156"/>
                <a:gd name="T85" fmla="*/ 80 h 102"/>
                <a:gd name="T86" fmla="*/ 12 w 156"/>
                <a:gd name="T87" fmla="*/ 100 h 102"/>
                <a:gd name="T88" fmla="*/ 12 w 156"/>
                <a:gd name="T89" fmla="*/ 100 h 102"/>
                <a:gd name="T90" fmla="*/ 8 w 156"/>
                <a:gd name="T91" fmla="*/ 102 h 102"/>
                <a:gd name="T92" fmla="*/ 8 w 156"/>
                <a:gd name="T93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02">
                  <a:moveTo>
                    <a:pt x="8" y="102"/>
                  </a:moveTo>
                  <a:lnTo>
                    <a:pt x="8" y="102"/>
                  </a:lnTo>
                  <a:lnTo>
                    <a:pt x="4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0"/>
                  </a:lnTo>
                  <a:lnTo>
                    <a:pt x="2" y="88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36" y="62"/>
                  </a:lnTo>
                  <a:lnTo>
                    <a:pt x="42" y="64"/>
                  </a:lnTo>
                  <a:lnTo>
                    <a:pt x="66" y="80"/>
                  </a:lnTo>
                  <a:lnTo>
                    <a:pt x="94" y="28"/>
                  </a:lnTo>
                  <a:lnTo>
                    <a:pt x="94" y="28"/>
                  </a:lnTo>
                  <a:lnTo>
                    <a:pt x="96" y="26"/>
                  </a:lnTo>
                  <a:lnTo>
                    <a:pt x="100" y="24"/>
                  </a:lnTo>
                  <a:lnTo>
                    <a:pt x="130" y="24"/>
                  </a:lnTo>
                  <a:lnTo>
                    <a:pt x="142" y="2"/>
                  </a:lnTo>
                  <a:lnTo>
                    <a:pt x="142" y="2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6" y="2"/>
                  </a:lnTo>
                  <a:lnTo>
                    <a:pt x="156" y="4"/>
                  </a:lnTo>
                  <a:lnTo>
                    <a:pt x="156" y="8"/>
                  </a:lnTo>
                  <a:lnTo>
                    <a:pt x="156" y="12"/>
                  </a:lnTo>
                  <a:lnTo>
                    <a:pt x="140" y="36"/>
                  </a:lnTo>
                  <a:lnTo>
                    <a:pt x="140" y="36"/>
                  </a:lnTo>
                  <a:lnTo>
                    <a:pt x="138" y="40"/>
                  </a:lnTo>
                  <a:lnTo>
                    <a:pt x="134" y="40"/>
                  </a:lnTo>
                  <a:lnTo>
                    <a:pt x="106" y="40"/>
                  </a:lnTo>
                  <a:lnTo>
                    <a:pt x="76" y="94"/>
                  </a:lnTo>
                  <a:lnTo>
                    <a:pt x="76" y="94"/>
                  </a:lnTo>
                  <a:lnTo>
                    <a:pt x="74" y="98"/>
                  </a:lnTo>
                  <a:lnTo>
                    <a:pt x="72" y="98"/>
                  </a:lnTo>
                  <a:lnTo>
                    <a:pt x="72" y="98"/>
                  </a:lnTo>
                  <a:lnTo>
                    <a:pt x="68" y="100"/>
                  </a:lnTo>
                  <a:lnTo>
                    <a:pt x="66" y="98"/>
                  </a:lnTo>
                  <a:lnTo>
                    <a:pt x="38" y="80"/>
                  </a:lnTo>
                  <a:lnTo>
                    <a:pt x="12" y="100"/>
                  </a:lnTo>
                  <a:lnTo>
                    <a:pt x="12" y="100"/>
                  </a:lnTo>
                  <a:lnTo>
                    <a:pt x="8" y="102"/>
                  </a:lnTo>
                  <a:lnTo>
                    <a:pt x="8" y="102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94" name="Flowchart: Delay 8"/>
          <p:cNvSpPr/>
          <p:nvPr/>
        </p:nvSpPr>
        <p:spPr>
          <a:xfrm rot="5400000">
            <a:off x="330624" y="1292138"/>
            <a:ext cx="882895" cy="571624"/>
          </a:xfrm>
          <a:custGeom>
            <a:avLst/>
            <a:gdLst>
              <a:gd name="connsiteX0" fmla="*/ 0 w 1745456"/>
              <a:gd name="connsiteY0" fmla="*/ 0 h 776287"/>
              <a:gd name="connsiteX1" fmla="*/ 872728 w 1745456"/>
              <a:gd name="connsiteY1" fmla="*/ 0 h 776287"/>
              <a:gd name="connsiteX2" fmla="*/ 1745456 w 1745456"/>
              <a:gd name="connsiteY2" fmla="*/ 388144 h 776287"/>
              <a:gd name="connsiteX3" fmla="*/ 872728 w 1745456"/>
              <a:gd name="connsiteY3" fmla="*/ 776288 h 776287"/>
              <a:gd name="connsiteX4" fmla="*/ 0 w 1745456"/>
              <a:gd name="connsiteY4" fmla="*/ 776287 h 776287"/>
              <a:gd name="connsiteX5" fmla="*/ 0 w 1745456"/>
              <a:gd name="connsiteY5" fmla="*/ 0 h 776287"/>
              <a:gd name="connsiteX0" fmla="*/ 0 w 1497806"/>
              <a:gd name="connsiteY0" fmla="*/ 0 h 776288"/>
              <a:gd name="connsiteX1" fmla="*/ 872728 w 1497806"/>
              <a:gd name="connsiteY1" fmla="*/ 0 h 776288"/>
              <a:gd name="connsiteX2" fmla="*/ 1497806 w 1497806"/>
              <a:gd name="connsiteY2" fmla="*/ 366713 h 776288"/>
              <a:gd name="connsiteX3" fmla="*/ 872728 w 1497806"/>
              <a:gd name="connsiteY3" fmla="*/ 776288 h 776288"/>
              <a:gd name="connsiteX4" fmla="*/ 0 w 1497806"/>
              <a:gd name="connsiteY4" fmla="*/ 776287 h 776288"/>
              <a:gd name="connsiteX5" fmla="*/ 0 w 1497806"/>
              <a:gd name="connsiteY5" fmla="*/ 0 h 77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7806" h="776288">
                <a:moveTo>
                  <a:pt x="0" y="0"/>
                </a:moveTo>
                <a:lnTo>
                  <a:pt x="872728" y="0"/>
                </a:lnTo>
                <a:cubicBezTo>
                  <a:pt x="1354722" y="0"/>
                  <a:pt x="1497806" y="152347"/>
                  <a:pt x="1497806" y="366713"/>
                </a:cubicBezTo>
                <a:cubicBezTo>
                  <a:pt x="1497806" y="581079"/>
                  <a:pt x="1354722" y="776288"/>
                  <a:pt x="872728" y="776288"/>
                </a:cubicBezTo>
                <a:lnTo>
                  <a:pt x="0" y="776287"/>
                </a:lnTo>
                <a:lnTo>
                  <a:pt x="0" y="0"/>
                </a:lnTo>
                <a:close/>
              </a:path>
            </a:pathLst>
          </a:custGeom>
          <a:solidFill>
            <a:srgbClr val="92D4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95" name="Group 94"/>
          <p:cNvGrpSpPr>
            <a:grpSpLocks noChangeAspect="1"/>
          </p:cNvGrpSpPr>
          <p:nvPr/>
        </p:nvGrpSpPr>
        <p:grpSpPr>
          <a:xfrm>
            <a:off x="566748" y="1243682"/>
            <a:ext cx="426720" cy="426720"/>
            <a:chOff x="1063625" y="3895725"/>
            <a:chExt cx="609600" cy="609600"/>
          </a:xfrm>
          <a:solidFill>
            <a:sysClr val="window" lastClr="FFFFFF"/>
          </a:solidFill>
        </p:grpSpPr>
        <p:sp>
          <p:nvSpPr>
            <p:cNvPr id="96" name="Freeform 460"/>
            <p:cNvSpPr>
              <a:spLocks noEditPoints="1"/>
            </p:cNvSpPr>
            <p:nvPr/>
          </p:nvSpPr>
          <p:spPr bwMode="auto">
            <a:xfrm>
              <a:off x="1114425" y="3930650"/>
              <a:ext cx="511175" cy="514350"/>
            </a:xfrm>
            <a:custGeom>
              <a:avLst/>
              <a:gdLst>
                <a:gd name="T0" fmla="*/ 144 w 322"/>
                <a:gd name="T1" fmla="*/ 322 h 324"/>
                <a:gd name="T2" fmla="*/ 98 w 322"/>
                <a:gd name="T3" fmla="*/ 310 h 324"/>
                <a:gd name="T4" fmla="*/ 58 w 322"/>
                <a:gd name="T5" fmla="*/ 286 h 324"/>
                <a:gd name="T6" fmla="*/ 26 w 322"/>
                <a:gd name="T7" fmla="*/ 252 h 324"/>
                <a:gd name="T8" fmla="*/ 6 w 322"/>
                <a:gd name="T9" fmla="*/ 210 h 324"/>
                <a:gd name="T10" fmla="*/ 0 w 322"/>
                <a:gd name="T11" fmla="*/ 162 h 324"/>
                <a:gd name="T12" fmla="*/ 2 w 322"/>
                <a:gd name="T13" fmla="*/ 128 h 324"/>
                <a:gd name="T14" fmla="*/ 18 w 322"/>
                <a:gd name="T15" fmla="*/ 84 h 324"/>
                <a:gd name="T16" fmla="*/ 46 w 322"/>
                <a:gd name="T17" fmla="*/ 48 h 324"/>
                <a:gd name="T18" fmla="*/ 84 w 322"/>
                <a:gd name="T19" fmla="*/ 20 h 324"/>
                <a:gd name="T20" fmla="*/ 128 w 322"/>
                <a:gd name="T21" fmla="*/ 2 h 324"/>
                <a:gd name="T22" fmla="*/ 162 w 322"/>
                <a:gd name="T23" fmla="*/ 0 h 324"/>
                <a:gd name="T24" fmla="*/ 210 w 322"/>
                <a:gd name="T25" fmla="*/ 6 h 324"/>
                <a:gd name="T26" fmla="*/ 252 w 322"/>
                <a:gd name="T27" fmla="*/ 28 h 324"/>
                <a:gd name="T28" fmla="*/ 286 w 322"/>
                <a:gd name="T29" fmla="*/ 58 h 324"/>
                <a:gd name="T30" fmla="*/ 310 w 322"/>
                <a:gd name="T31" fmla="*/ 98 h 324"/>
                <a:gd name="T32" fmla="*/ 322 w 322"/>
                <a:gd name="T33" fmla="*/ 146 h 324"/>
                <a:gd name="T34" fmla="*/ 322 w 322"/>
                <a:gd name="T35" fmla="*/ 178 h 324"/>
                <a:gd name="T36" fmla="*/ 310 w 322"/>
                <a:gd name="T37" fmla="*/ 224 h 324"/>
                <a:gd name="T38" fmla="*/ 286 w 322"/>
                <a:gd name="T39" fmla="*/ 264 h 324"/>
                <a:gd name="T40" fmla="*/ 252 w 322"/>
                <a:gd name="T41" fmla="*/ 296 h 324"/>
                <a:gd name="T42" fmla="*/ 210 w 322"/>
                <a:gd name="T43" fmla="*/ 316 h 324"/>
                <a:gd name="T44" fmla="*/ 162 w 322"/>
                <a:gd name="T45" fmla="*/ 324 h 324"/>
                <a:gd name="T46" fmla="*/ 162 w 322"/>
                <a:gd name="T47" fmla="*/ 16 h 324"/>
                <a:gd name="T48" fmla="*/ 118 w 322"/>
                <a:gd name="T49" fmla="*/ 22 h 324"/>
                <a:gd name="T50" fmla="*/ 80 w 322"/>
                <a:gd name="T51" fmla="*/ 40 h 324"/>
                <a:gd name="T52" fmla="*/ 48 w 322"/>
                <a:gd name="T53" fmla="*/ 68 h 324"/>
                <a:gd name="T54" fmla="*/ 26 w 322"/>
                <a:gd name="T55" fmla="*/ 104 h 324"/>
                <a:gd name="T56" fmla="*/ 16 w 322"/>
                <a:gd name="T57" fmla="*/ 146 h 324"/>
                <a:gd name="T58" fmla="*/ 16 w 322"/>
                <a:gd name="T59" fmla="*/ 176 h 324"/>
                <a:gd name="T60" fmla="*/ 26 w 322"/>
                <a:gd name="T61" fmla="*/ 218 h 324"/>
                <a:gd name="T62" fmla="*/ 48 w 322"/>
                <a:gd name="T63" fmla="*/ 254 h 324"/>
                <a:gd name="T64" fmla="*/ 80 w 322"/>
                <a:gd name="T65" fmla="*/ 282 h 324"/>
                <a:gd name="T66" fmla="*/ 118 w 322"/>
                <a:gd name="T67" fmla="*/ 300 h 324"/>
                <a:gd name="T68" fmla="*/ 162 w 322"/>
                <a:gd name="T69" fmla="*/ 308 h 324"/>
                <a:gd name="T70" fmla="*/ 190 w 322"/>
                <a:gd name="T71" fmla="*/ 304 h 324"/>
                <a:gd name="T72" fmla="*/ 230 w 322"/>
                <a:gd name="T73" fmla="*/ 290 h 324"/>
                <a:gd name="T74" fmla="*/ 264 w 322"/>
                <a:gd name="T75" fmla="*/ 264 h 324"/>
                <a:gd name="T76" fmla="*/ 290 w 322"/>
                <a:gd name="T77" fmla="*/ 232 h 324"/>
                <a:gd name="T78" fmla="*/ 304 w 322"/>
                <a:gd name="T79" fmla="*/ 190 h 324"/>
                <a:gd name="T80" fmla="*/ 306 w 322"/>
                <a:gd name="T81" fmla="*/ 162 h 324"/>
                <a:gd name="T82" fmla="*/ 300 w 322"/>
                <a:gd name="T83" fmla="*/ 118 h 324"/>
                <a:gd name="T84" fmla="*/ 282 w 322"/>
                <a:gd name="T85" fmla="*/ 80 h 324"/>
                <a:gd name="T86" fmla="*/ 254 w 322"/>
                <a:gd name="T87" fmla="*/ 48 h 324"/>
                <a:gd name="T88" fmla="*/ 218 w 322"/>
                <a:gd name="T89" fmla="*/ 28 h 324"/>
                <a:gd name="T90" fmla="*/ 176 w 322"/>
                <a:gd name="T91" fmla="*/ 16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2" h="324">
                  <a:moveTo>
                    <a:pt x="162" y="324"/>
                  </a:moveTo>
                  <a:lnTo>
                    <a:pt x="162" y="324"/>
                  </a:lnTo>
                  <a:lnTo>
                    <a:pt x="144" y="322"/>
                  </a:lnTo>
                  <a:lnTo>
                    <a:pt x="128" y="320"/>
                  </a:lnTo>
                  <a:lnTo>
                    <a:pt x="112" y="316"/>
                  </a:lnTo>
                  <a:lnTo>
                    <a:pt x="98" y="310"/>
                  </a:lnTo>
                  <a:lnTo>
                    <a:pt x="84" y="304"/>
                  </a:lnTo>
                  <a:lnTo>
                    <a:pt x="70" y="296"/>
                  </a:lnTo>
                  <a:lnTo>
                    <a:pt x="58" y="286"/>
                  </a:lnTo>
                  <a:lnTo>
                    <a:pt x="46" y="276"/>
                  </a:lnTo>
                  <a:lnTo>
                    <a:pt x="36" y="264"/>
                  </a:lnTo>
                  <a:lnTo>
                    <a:pt x="26" y="252"/>
                  </a:lnTo>
                  <a:lnTo>
                    <a:pt x="18" y="238"/>
                  </a:lnTo>
                  <a:lnTo>
                    <a:pt x="12" y="224"/>
                  </a:lnTo>
                  <a:lnTo>
                    <a:pt x="6" y="210"/>
                  </a:lnTo>
                  <a:lnTo>
                    <a:pt x="2" y="194"/>
                  </a:lnTo>
                  <a:lnTo>
                    <a:pt x="0" y="178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2" y="128"/>
                  </a:lnTo>
                  <a:lnTo>
                    <a:pt x="6" y="114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2"/>
                  </a:lnTo>
                  <a:lnTo>
                    <a:pt x="36" y="58"/>
                  </a:lnTo>
                  <a:lnTo>
                    <a:pt x="46" y="48"/>
                  </a:lnTo>
                  <a:lnTo>
                    <a:pt x="58" y="36"/>
                  </a:lnTo>
                  <a:lnTo>
                    <a:pt x="70" y="28"/>
                  </a:lnTo>
                  <a:lnTo>
                    <a:pt x="84" y="20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78" y="0"/>
                  </a:lnTo>
                  <a:lnTo>
                    <a:pt x="194" y="2"/>
                  </a:lnTo>
                  <a:lnTo>
                    <a:pt x="210" y="6"/>
                  </a:lnTo>
                  <a:lnTo>
                    <a:pt x="224" y="12"/>
                  </a:lnTo>
                  <a:lnTo>
                    <a:pt x="238" y="20"/>
                  </a:lnTo>
                  <a:lnTo>
                    <a:pt x="252" y="28"/>
                  </a:lnTo>
                  <a:lnTo>
                    <a:pt x="264" y="36"/>
                  </a:lnTo>
                  <a:lnTo>
                    <a:pt x="276" y="48"/>
                  </a:lnTo>
                  <a:lnTo>
                    <a:pt x="286" y="58"/>
                  </a:lnTo>
                  <a:lnTo>
                    <a:pt x="296" y="72"/>
                  </a:lnTo>
                  <a:lnTo>
                    <a:pt x="304" y="84"/>
                  </a:lnTo>
                  <a:lnTo>
                    <a:pt x="310" y="98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6"/>
                  </a:lnTo>
                  <a:lnTo>
                    <a:pt x="322" y="162"/>
                  </a:lnTo>
                  <a:lnTo>
                    <a:pt x="322" y="162"/>
                  </a:lnTo>
                  <a:lnTo>
                    <a:pt x="322" y="178"/>
                  </a:lnTo>
                  <a:lnTo>
                    <a:pt x="320" y="194"/>
                  </a:lnTo>
                  <a:lnTo>
                    <a:pt x="316" y="210"/>
                  </a:lnTo>
                  <a:lnTo>
                    <a:pt x="310" y="224"/>
                  </a:lnTo>
                  <a:lnTo>
                    <a:pt x="304" y="238"/>
                  </a:lnTo>
                  <a:lnTo>
                    <a:pt x="296" y="252"/>
                  </a:lnTo>
                  <a:lnTo>
                    <a:pt x="286" y="264"/>
                  </a:lnTo>
                  <a:lnTo>
                    <a:pt x="276" y="276"/>
                  </a:lnTo>
                  <a:lnTo>
                    <a:pt x="264" y="286"/>
                  </a:lnTo>
                  <a:lnTo>
                    <a:pt x="252" y="296"/>
                  </a:lnTo>
                  <a:lnTo>
                    <a:pt x="238" y="304"/>
                  </a:lnTo>
                  <a:lnTo>
                    <a:pt x="224" y="310"/>
                  </a:lnTo>
                  <a:lnTo>
                    <a:pt x="210" y="316"/>
                  </a:lnTo>
                  <a:lnTo>
                    <a:pt x="194" y="320"/>
                  </a:lnTo>
                  <a:lnTo>
                    <a:pt x="178" y="322"/>
                  </a:lnTo>
                  <a:lnTo>
                    <a:pt x="162" y="324"/>
                  </a:lnTo>
                  <a:lnTo>
                    <a:pt x="162" y="324"/>
                  </a:lnTo>
                  <a:close/>
                  <a:moveTo>
                    <a:pt x="162" y="16"/>
                  </a:moveTo>
                  <a:lnTo>
                    <a:pt x="162" y="16"/>
                  </a:lnTo>
                  <a:lnTo>
                    <a:pt x="146" y="16"/>
                  </a:lnTo>
                  <a:lnTo>
                    <a:pt x="132" y="18"/>
                  </a:lnTo>
                  <a:lnTo>
                    <a:pt x="118" y="22"/>
                  </a:lnTo>
                  <a:lnTo>
                    <a:pt x="104" y="28"/>
                  </a:lnTo>
                  <a:lnTo>
                    <a:pt x="92" y="34"/>
                  </a:lnTo>
                  <a:lnTo>
                    <a:pt x="80" y="40"/>
                  </a:lnTo>
                  <a:lnTo>
                    <a:pt x="68" y="48"/>
                  </a:lnTo>
                  <a:lnTo>
                    <a:pt x="58" y="58"/>
                  </a:lnTo>
                  <a:lnTo>
                    <a:pt x="48" y="68"/>
                  </a:lnTo>
                  <a:lnTo>
                    <a:pt x="40" y="80"/>
                  </a:lnTo>
                  <a:lnTo>
                    <a:pt x="32" y="92"/>
                  </a:lnTo>
                  <a:lnTo>
                    <a:pt x="26" y="104"/>
                  </a:lnTo>
                  <a:lnTo>
                    <a:pt x="22" y="118"/>
                  </a:lnTo>
                  <a:lnTo>
                    <a:pt x="18" y="132"/>
                  </a:lnTo>
                  <a:lnTo>
                    <a:pt x="16" y="146"/>
                  </a:lnTo>
                  <a:lnTo>
                    <a:pt x="16" y="162"/>
                  </a:lnTo>
                  <a:lnTo>
                    <a:pt x="16" y="162"/>
                  </a:lnTo>
                  <a:lnTo>
                    <a:pt x="16" y="176"/>
                  </a:lnTo>
                  <a:lnTo>
                    <a:pt x="18" y="190"/>
                  </a:lnTo>
                  <a:lnTo>
                    <a:pt x="22" y="204"/>
                  </a:lnTo>
                  <a:lnTo>
                    <a:pt x="26" y="218"/>
                  </a:lnTo>
                  <a:lnTo>
                    <a:pt x="32" y="232"/>
                  </a:lnTo>
                  <a:lnTo>
                    <a:pt x="40" y="244"/>
                  </a:lnTo>
                  <a:lnTo>
                    <a:pt x="48" y="254"/>
                  </a:lnTo>
                  <a:lnTo>
                    <a:pt x="58" y="264"/>
                  </a:lnTo>
                  <a:lnTo>
                    <a:pt x="68" y="274"/>
                  </a:lnTo>
                  <a:lnTo>
                    <a:pt x="80" y="282"/>
                  </a:lnTo>
                  <a:lnTo>
                    <a:pt x="92" y="290"/>
                  </a:lnTo>
                  <a:lnTo>
                    <a:pt x="104" y="296"/>
                  </a:lnTo>
                  <a:lnTo>
                    <a:pt x="118" y="300"/>
                  </a:lnTo>
                  <a:lnTo>
                    <a:pt x="132" y="304"/>
                  </a:lnTo>
                  <a:lnTo>
                    <a:pt x="146" y="306"/>
                  </a:lnTo>
                  <a:lnTo>
                    <a:pt x="162" y="308"/>
                  </a:lnTo>
                  <a:lnTo>
                    <a:pt x="162" y="308"/>
                  </a:lnTo>
                  <a:lnTo>
                    <a:pt x="176" y="306"/>
                  </a:lnTo>
                  <a:lnTo>
                    <a:pt x="190" y="304"/>
                  </a:lnTo>
                  <a:lnTo>
                    <a:pt x="204" y="300"/>
                  </a:lnTo>
                  <a:lnTo>
                    <a:pt x="218" y="296"/>
                  </a:lnTo>
                  <a:lnTo>
                    <a:pt x="230" y="290"/>
                  </a:lnTo>
                  <a:lnTo>
                    <a:pt x="242" y="282"/>
                  </a:lnTo>
                  <a:lnTo>
                    <a:pt x="254" y="274"/>
                  </a:lnTo>
                  <a:lnTo>
                    <a:pt x="264" y="264"/>
                  </a:lnTo>
                  <a:lnTo>
                    <a:pt x="274" y="254"/>
                  </a:lnTo>
                  <a:lnTo>
                    <a:pt x="282" y="244"/>
                  </a:lnTo>
                  <a:lnTo>
                    <a:pt x="290" y="232"/>
                  </a:lnTo>
                  <a:lnTo>
                    <a:pt x="296" y="218"/>
                  </a:lnTo>
                  <a:lnTo>
                    <a:pt x="300" y="204"/>
                  </a:lnTo>
                  <a:lnTo>
                    <a:pt x="304" y="190"/>
                  </a:lnTo>
                  <a:lnTo>
                    <a:pt x="306" y="176"/>
                  </a:lnTo>
                  <a:lnTo>
                    <a:pt x="306" y="162"/>
                  </a:lnTo>
                  <a:lnTo>
                    <a:pt x="306" y="162"/>
                  </a:lnTo>
                  <a:lnTo>
                    <a:pt x="306" y="146"/>
                  </a:lnTo>
                  <a:lnTo>
                    <a:pt x="304" y="132"/>
                  </a:lnTo>
                  <a:lnTo>
                    <a:pt x="300" y="118"/>
                  </a:lnTo>
                  <a:lnTo>
                    <a:pt x="296" y="104"/>
                  </a:lnTo>
                  <a:lnTo>
                    <a:pt x="290" y="92"/>
                  </a:lnTo>
                  <a:lnTo>
                    <a:pt x="282" y="80"/>
                  </a:lnTo>
                  <a:lnTo>
                    <a:pt x="274" y="68"/>
                  </a:lnTo>
                  <a:lnTo>
                    <a:pt x="264" y="58"/>
                  </a:lnTo>
                  <a:lnTo>
                    <a:pt x="254" y="48"/>
                  </a:lnTo>
                  <a:lnTo>
                    <a:pt x="242" y="40"/>
                  </a:lnTo>
                  <a:lnTo>
                    <a:pt x="230" y="34"/>
                  </a:lnTo>
                  <a:lnTo>
                    <a:pt x="218" y="28"/>
                  </a:lnTo>
                  <a:lnTo>
                    <a:pt x="204" y="22"/>
                  </a:lnTo>
                  <a:lnTo>
                    <a:pt x="190" y="18"/>
                  </a:lnTo>
                  <a:lnTo>
                    <a:pt x="176" y="16"/>
                  </a:lnTo>
                  <a:lnTo>
                    <a:pt x="162" y="16"/>
                  </a:lnTo>
                  <a:lnTo>
                    <a:pt x="162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7" name="Freeform 461"/>
            <p:cNvSpPr>
              <a:spLocks noEditPoints="1"/>
            </p:cNvSpPr>
            <p:nvPr/>
          </p:nvSpPr>
          <p:spPr bwMode="auto">
            <a:xfrm>
              <a:off x="1330325" y="4146550"/>
              <a:ext cx="79375" cy="82550"/>
            </a:xfrm>
            <a:custGeom>
              <a:avLst/>
              <a:gdLst>
                <a:gd name="T0" fmla="*/ 24 w 50"/>
                <a:gd name="T1" fmla="*/ 52 h 52"/>
                <a:gd name="T2" fmla="*/ 24 w 50"/>
                <a:gd name="T3" fmla="*/ 52 h 52"/>
                <a:gd name="T4" fmla="*/ 14 w 50"/>
                <a:gd name="T5" fmla="*/ 50 h 52"/>
                <a:gd name="T6" fmla="*/ 6 w 50"/>
                <a:gd name="T7" fmla="*/ 44 h 52"/>
                <a:gd name="T8" fmla="*/ 2 w 50"/>
                <a:gd name="T9" fmla="*/ 36 h 52"/>
                <a:gd name="T10" fmla="*/ 0 w 50"/>
                <a:gd name="T11" fmla="*/ 26 h 52"/>
                <a:gd name="T12" fmla="*/ 0 w 50"/>
                <a:gd name="T13" fmla="*/ 26 h 52"/>
                <a:gd name="T14" fmla="*/ 2 w 50"/>
                <a:gd name="T15" fmla="*/ 16 h 52"/>
                <a:gd name="T16" fmla="*/ 6 w 50"/>
                <a:gd name="T17" fmla="*/ 8 h 52"/>
                <a:gd name="T18" fmla="*/ 14 w 50"/>
                <a:gd name="T19" fmla="*/ 2 h 52"/>
                <a:gd name="T20" fmla="*/ 24 w 50"/>
                <a:gd name="T21" fmla="*/ 0 h 52"/>
                <a:gd name="T22" fmla="*/ 24 w 50"/>
                <a:gd name="T23" fmla="*/ 0 h 52"/>
                <a:gd name="T24" fmla="*/ 34 w 50"/>
                <a:gd name="T25" fmla="*/ 2 h 52"/>
                <a:gd name="T26" fmla="*/ 42 w 50"/>
                <a:gd name="T27" fmla="*/ 8 h 52"/>
                <a:gd name="T28" fmla="*/ 48 w 50"/>
                <a:gd name="T29" fmla="*/ 16 h 52"/>
                <a:gd name="T30" fmla="*/ 50 w 50"/>
                <a:gd name="T31" fmla="*/ 26 h 52"/>
                <a:gd name="T32" fmla="*/ 50 w 50"/>
                <a:gd name="T33" fmla="*/ 26 h 52"/>
                <a:gd name="T34" fmla="*/ 48 w 50"/>
                <a:gd name="T35" fmla="*/ 36 h 52"/>
                <a:gd name="T36" fmla="*/ 42 w 50"/>
                <a:gd name="T37" fmla="*/ 44 h 52"/>
                <a:gd name="T38" fmla="*/ 34 w 50"/>
                <a:gd name="T39" fmla="*/ 50 h 52"/>
                <a:gd name="T40" fmla="*/ 24 w 50"/>
                <a:gd name="T41" fmla="*/ 52 h 52"/>
                <a:gd name="T42" fmla="*/ 24 w 50"/>
                <a:gd name="T43" fmla="*/ 52 h 52"/>
                <a:gd name="T44" fmla="*/ 24 w 50"/>
                <a:gd name="T45" fmla="*/ 16 h 52"/>
                <a:gd name="T46" fmla="*/ 24 w 50"/>
                <a:gd name="T47" fmla="*/ 16 h 52"/>
                <a:gd name="T48" fmla="*/ 22 w 50"/>
                <a:gd name="T49" fmla="*/ 16 h 52"/>
                <a:gd name="T50" fmla="*/ 18 w 50"/>
                <a:gd name="T51" fmla="*/ 18 h 52"/>
                <a:gd name="T52" fmla="*/ 16 w 50"/>
                <a:gd name="T53" fmla="*/ 22 h 52"/>
                <a:gd name="T54" fmla="*/ 16 w 50"/>
                <a:gd name="T55" fmla="*/ 26 h 52"/>
                <a:gd name="T56" fmla="*/ 16 w 50"/>
                <a:gd name="T57" fmla="*/ 26 h 52"/>
                <a:gd name="T58" fmla="*/ 16 w 50"/>
                <a:gd name="T59" fmla="*/ 30 h 52"/>
                <a:gd name="T60" fmla="*/ 18 w 50"/>
                <a:gd name="T61" fmla="*/ 32 h 52"/>
                <a:gd name="T62" fmla="*/ 22 w 50"/>
                <a:gd name="T63" fmla="*/ 34 h 52"/>
                <a:gd name="T64" fmla="*/ 24 w 50"/>
                <a:gd name="T65" fmla="*/ 36 h 52"/>
                <a:gd name="T66" fmla="*/ 24 w 50"/>
                <a:gd name="T67" fmla="*/ 36 h 52"/>
                <a:gd name="T68" fmla="*/ 28 w 50"/>
                <a:gd name="T69" fmla="*/ 34 h 52"/>
                <a:gd name="T70" fmla="*/ 32 w 50"/>
                <a:gd name="T71" fmla="*/ 32 h 52"/>
                <a:gd name="T72" fmla="*/ 34 w 50"/>
                <a:gd name="T73" fmla="*/ 30 h 52"/>
                <a:gd name="T74" fmla="*/ 34 w 50"/>
                <a:gd name="T75" fmla="*/ 26 h 52"/>
                <a:gd name="T76" fmla="*/ 34 w 50"/>
                <a:gd name="T77" fmla="*/ 26 h 52"/>
                <a:gd name="T78" fmla="*/ 34 w 50"/>
                <a:gd name="T79" fmla="*/ 22 h 52"/>
                <a:gd name="T80" fmla="*/ 32 w 50"/>
                <a:gd name="T81" fmla="*/ 18 h 52"/>
                <a:gd name="T82" fmla="*/ 28 w 50"/>
                <a:gd name="T83" fmla="*/ 16 h 52"/>
                <a:gd name="T84" fmla="*/ 24 w 50"/>
                <a:gd name="T85" fmla="*/ 16 h 52"/>
                <a:gd name="T86" fmla="*/ 24 w 50"/>
                <a:gd name="T87" fmla="*/ 16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" h="52">
                  <a:moveTo>
                    <a:pt x="24" y="52"/>
                  </a:moveTo>
                  <a:lnTo>
                    <a:pt x="24" y="52"/>
                  </a:lnTo>
                  <a:lnTo>
                    <a:pt x="14" y="50"/>
                  </a:lnTo>
                  <a:lnTo>
                    <a:pt x="6" y="44"/>
                  </a:lnTo>
                  <a:lnTo>
                    <a:pt x="2" y="36"/>
                  </a:lnTo>
                  <a:lnTo>
                    <a:pt x="0" y="26"/>
                  </a:lnTo>
                  <a:lnTo>
                    <a:pt x="0" y="26"/>
                  </a:lnTo>
                  <a:lnTo>
                    <a:pt x="2" y="16"/>
                  </a:lnTo>
                  <a:lnTo>
                    <a:pt x="6" y="8"/>
                  </a:lnTo>
                  <a:lnTo>
                    <a:pt x="14" y="2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34" y="2"/>
                  </a:lnTo>
                  <a:lnTo>
                    <a:pt x="42" y="8"/>
                  </a:lnTo>
                  <a:lnTo>
                    <a:pt x="48" y="1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8" y="36"/>
                  </a:lnTo>
                  <a:lnTo>
                    <a:pt x="42" y="44"/>
                  </a:lnTo>
                  <a:lnTo>
                    <a:pt x="34" y="50"/>
                  </a:lnTo>
                  <a:lnTo>
                    <a:pt x="24" y="52"/>
                  </a:lnTo>
                  <a:lnTo>
                    <a:pt x="24" y="52"/>
                  </a:lnTo>
                  <a:close/>
                  <a:moveTo>
                    <a:pt x="24" y="16"/>
                  </a:moveTo>
                  <a:lnTo>
                    <a:pt x="24" y="16"/>
                  </a:lnTo>
                  <a:lnTo>
                    <a:pt x="22" y="16"/>
                  </a:lnTo>
                  <a:lnTo>
                    <a:pt x="18" y="18"/>
                  </a:lnTo>
                  <a:lnTo>
                    <a:pt x="16" y="22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6" y="30"/>
                  </a:lnTo>
                  <a:lnTo>
                    <a:pt x="18" y="32"/>
                  </a:lnTo>
                  <a:lnTo>
                    <a:pt x="22" y="34"/>
                  </a:lnTo>
                  <a:lnTo>
                    <a:pt x="24" y="36"/>
                  </a:lnTo>
                  <a:lnTo>
                    <a:pt x="24" y="36"/>
                  </a:lnTo>
                  <a:lnTo>
                    <a:pt x="28" y="34"/>
                  </a:lnTo>
                  <a:lnTo>
                    <a:pt x="32" y="32"/>
                  </a:lnTo>
                  <a:lnTo>
                    <a:pt x="34" y="30"/>
                  </a:lnTo>
                  <a:lnTo>
                    <a:pt x="34" y="26"/>
                  </a:lnTo>
                  <a:lnTo>
                    <a:pt x="34" y="26"/>
                  </a:lnTo>
                  <a:lnTo>
                    <a:pt x="34" y="22"/>
                  </a:lnTo>
                  <a:lnTo>
                    <a:pt x="32" y="18"/>
                  </a:lnTo>
                  <a:lnTo>
                    <a:pt x="28" y="16"/>
                  </a:lnTo>
                  <a:lnTo>
                    <a:pt x="24" y="16"/>
                  </a:lnTo>
                  <a:lnTo>
                    <a:pt x="24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8" name="Freeform 462"/>
            <p:cNvSpPr>
              <a:spLocks/>
            </p:cNvSpPr>
            <p:nvPr/>
          </p:nvSpPr>
          <p:spPr bwMode="auto">
            <a:xfrm>
              <a:off x="1355725" y="3895725"/>
              <a:ext cx="25400" cy="165100"/>
            </a:xfrm>
            <a:custGeom>
              <a:avLst/>
              <a:gdLst>
                <a:gd name="T0" fmla="*/ 8 w 16"/>
                <a:gd name="T1" fmla="*/ 104 h 104"/>
                <a:gd name="T2" fmla="*/ 8 w 16"/>
                <a:gd name="T3" fmla="*/ 104 h 104"/>
                <a:gd name="T4" fmla="*/ 6 w 16"/>
                <a:gd name="T5" fmla="*/ 104 h 104"/>
                <a:gd name="T6" fmla="*/ 2 w 16"/>
                <a:gd name="T7" fmla="*/ 102 h 104"/>
                <a:gd name="T8" fmla="*/ 2 w 16"/>
                <a:gd name="T9" fmla="*/ 100 h 104"/>
                <a:gd name="T10" fmla="*/ 0 w 16"/>
                <a:gd name="T11" fmla="*/ 96 h 104"/>
                <a:gd name="T12" fmla="*/ 0 w 16"/>
                <a:gd name="T13" fmla="*/ 8 h 104"/>
                <a:gd name="T14" fmla="*/ 0 w 16"/>
                <a:gd name="T15" fmla="*/ 8 h 104"/>
                <a:gd name="T16" fmla="*/ 2 w 16"/>
                <a:gd name="T17" fmla="*/ 4 h 104"/>
                <a:gd name="T18" fmla="*/ 2 w 16"/>
                <a:gd name="T19" fmla="*/ 2 h 104"/>
                <a:gd name="T20" fmla="*/ 6 w 16"/>
                <a:gd name="T21" fmla="*/ 0 h 104"/>
                <a:gd name="T22" fmla="*/ 8 w 16"/>
                <a:gd name="T23" fmla="*/ 0 h 104"/>
                <a:gd name="T24" fmla="*/ 8 w 16"/>
                <a:gd name="T25" fmla="*/ 0 h 104"/>
                <a:gd name="T26" fmla="*/ 12 w 16"/>
                <a:gd name="T27" fmla="*/ 0 h 104"/>
                <a:gd name="T28" fmla="*/ 14 w 16"/>
                <a:gd name="T29" fmla="*/ 2 h 104"/>
                <a:gd name="T30" fmla="*/ 16 w 16"/>
                <a:gd name="T31" fmla="*/ 4 h 104"/>
                <a:gd name="T32" fmla="*/ 16 w 16"/>
                <a:gd name="T33" fmla="*/ 8 h 104"/>
                <a:gd name="T34" fmla="*/ 16 w 16"/>
                <a:gd name="T35" fmla="*/ 96 h 104"/>
                <a:gd name="T36" fmla="*/ 16 w 16"/>
                <a:gd name="T37" fmla="*/ 96 h 104"/>
                <a:gd name="T38" fmla="*/ 16 w 16"/>
                <a:gd name="T39" fmla="*/ 100 h 104"/>
                <a:gd name="T40" fmla="*/ 14 w 16"/>
                <a:gd name="T41" fmla="*/ 102 h 104"/>
                <a:gd name="T42" fmla="*/ 12 w 16"/>
                <a:gd name="T43" fmla="*/ 104 h 104"/>
                <a:gd name="T44" fmla="*/ 8 w 16"/>
                <a:gd name="T45" fmla="*/ 104 h 104"/>
                <a:gd name="T46" fmla="*/ 8 w 16"/>
                <a:gd name="T4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04">
                  <a:moveTo>
                    <a:pt x="8" y="104"/>
                  </a:moveTo>
                  <a:lnTo>
                    <a:pt x="8" y="104"/>
                  </a:lnTo>
                  <a:lnTo>
                    <a:pt x="6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8" y="10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99" name="Freeform 463"/>
            <p:cNvSpPr>
              <a:spLocks/>
            </p:cNvSpPr>
            <p:nvPr/>
          </p:nvSpPr>
          <p:spPr bwMode="auto">
            <a:xfrm>
              <a:off x="1355725" y="4340225"/>
              <a:ext cx="25400" cy="165100"/>
            </a:xfrm>
            <a:custGeom>
              <a:avLst/>
              <a:gdLst>
                <a:gd name="T0" fmla="*/ 8 w 16"/>
                <a:gd name="T1" fmla="*/ 104 h 104"/>
                <a:gd name="T2" fmla="*/ 8 w 16"/>
                <a:gd name="T3" fmla="*/ 104 h 104"/>
                <a:gd name="T4" fmla="*/ 6 w 16"/>
                <a:gd name="T5" fmla="*/ 104 h 104"/>
                <a:gd name="T6" fmla="*/ 2 w 16"/>
                <a:gd name="T7" fmla="*/ 102 h 104"/>
                <a:gd name="T8" fmla="*/ 2 w 16"/>
                <a:gd name="T9" fmla="*/ 100 h 104"/>
                <a:gd name="T10" fmla="*/ 0 w 16"/>
                <a:gd name="T11" fmla="*/ 96 h 104"/>
                <a:gd name="T12" fmla="*/ 0 w 16"/>
                <a:gd name="T13" fmla="*/ 8 h 104"/>
                <a:gd name="T14" fmla="*/ 0 w 16"/>
                <a:gd name="T15" fmla="*/ 8 h 104"/>
                <a:gd name="T16" fmla="*/ 2 w 16"/>
                <a:gd name="T17" fmla="*/ 4 h 104"/>
                <a:gd name="T18" fmla="*/ 2 w 16"/>
                <a:gd name="T19" fmla="*/ 2 h 104"/>
                <a:gd name="T20" fmla="*/ 6 w 16"/>
                <a:gd name="T21" fmla="*/ 0 h 104"/>
                <a:gd name="T22" fmla="*/ 8 w 16"/>
                <a:gd name="T23" fmla="*/ 0 h 104"/>
                <a:gd name="T24" fmla="*/ 8 w 16"/>
                <a:gd name="T25" fmla="*/ 0 h 104"/>
                <a:gd name="T26" fmla="*/ 12 w 16"/>
                <a:gd name="T27" fmla="*/ 0 h 104"/>
                <a:gd name="T28" fmla="*/ 14 w 16"/>
                <a:gd name="T29" fmla="*/ 2 h 104"/>
                <a:gd name="T30" fmla="*/ 16 w 16"/>
                <a:gd name="T31" fmla="*/ 4 h 104"/>
                <a:gd name="T32" fmla="*/ 16 w 16"/>
                <a:gd name="T33" fmla="*/ 8 h 104"/>
                <a:gd name="T34" fmla="*/ 16 w 16"/>
                <a:gd name="T35" fmla="*/ 96 h 104"/>
                <a:gd name="T36" fmla="*/ 16 w 16"/>
                <a:gd name="T37" fmla="*/ 96 h 104"/>
                <a:gd name="T38" fmla="*/ 16 w 16"/>
                <a:gd name="T39" fmla="*/ 100 h 104"/>
                <a:gd name="T40" fmla="*/ 14 w 16"/>
                <a:gd name="T41" fmla="*/ 102 h 104"/>
                <a:gd name="T42" fmla="*/ 12 w 16"/>
                <a:gd name="T43" fmla="*/ 104 h 104"/>
                <a:gd name="T44" fmla="*/ 8 w 16"/>
                <a:gd name="T45" fmla="*/ 104 h 104"/>
                <a:gd name="T46" fmla="*/ 8 w 16"/>
                <a:gd name="T4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104">
                  <a:moveTo>
                    <a:pt x="8" y="104"/>
                  </a:moveTo>
                  <a:lnTo>
                    <a:pt x="8" y="104"/>
                  </a:lnTo>
                  <a:lnTo>
                    <a:pt x="6" y="104"/>
                  </a:lnTo>
                  <a:lnTo>
                    <a:pt x="2" y="102"/>
                  </a:lnTo>
                  <a:lnTo>
                    <a:pt x="2" y="100"/>
                  </a:lnTo>
                  <a:lnTo>
                    <a:pt x="0" y="96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6" y="4"/>
                  </a:lnTo>
                  <a:lnTo>
                    <a:pt x="16" y="8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6" y="100"/>
                  </a:lnTo>
                  <a:lnTo>
                    <a:pt x="14" y="102"/>
                  </a:lnTo>
                  <a:lnTo>
                    <a:pt x="12" y="104"/>
                  </a:lnTo>
                  <a:lnTo>
                    <a:pt x="8" y="104"/>
                  </a:lnTo>
                  <a:lnTo>
                    <a:pt x="8" y="104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0" name="Freeform 464"/>
            <p:cNvSpPr>
              <a:spLocks/>
            </p:cNvSpPr>
            <p:nvPr/>
          </p:nvSpPr>
          <p:spPr bwMode="auto">
            <a:xfrm>
              <a:off x="1063625" y="4175125"/>
              <a:ext cx="165100" cy="25400"/>
            </a:xfrm>
            <a:custGeom>
              <a:avLst/>
              <a:gdLst>
                <a:gd name="T0" fmla="*/ 96 w 104"/>
                <a:gd name="T1" fmla="*/ 16 h 16"/>
                <a:gd name="T2" fmla="*/ 8 w 104"/>
                <a:gd name="T3" fmla="*/ 16 h 16"/>
                <a:gd name="T4" fmla="*/ 8 w 104"/>
                <a:gd name="T5" fmla="*/ 16 h 16"/>
                <a:gd name="T6" fmla="*/ 6 w 104"/>
                <a:gd name="T7" fmla="*/ 16 h 16"/>
                <a:gd name="T8" fmla="*/ 2 w 104"/>
                <a:gd name="T9" fmla="*/ 14 h 16"/>
                <a:gd name="T10" fmla="*/ 2 w 104"/>
                <a:gd name="T11" fmla="*/ 12 h 16"/>
                <a:gd name="T12" fmla="*/ 0 w 104"/>
                <a:gd name="T13" fmla="*/ 8 h 16"/>
                <a:gd name="T14" fmla="*/ 0 w 104"/>
                <a:gd name="T15" fmla="*/ 8 h 16"/>
                <a:gd name="T16" fmla="*/ 2 w 104"/>
                <a:gd name="T17" fmla="*/ 4 h 16"/>
                <a:gd name="T18" fmla="*/ 2 w 104"/>
                <a:gd name="T19" fmla="*/ 2 h 16"/>
                <a:gd name="T20" fmla="*/ 6 w 104"/>
                <a:gd name="T21" fmla="*/ 0 h 16"/>
                <a:gd name="T22" fmla="*/ 8 w 104"/>
                <a:gd name="T23" fmla="*/ 0 h 16"/>
                <a:gd name="T24" fmla="*/ 96 w 104"/>
                <a:gd name="T25" fmla="*/ 0 h 16"/>
                <a:gd name="T26" fmla="*/ 96 w 104"/>
                <a:gd name="T27" fmla="*/ 0 h 16"/>
                <a:gd name="T28" fmla="*/ 100 w 104"/>
                <a:gd name="T29" fmla="*/ 0 h 16"/>
                <a:gd name="T30" fmla="*/ 102 w 104"/>
                <a:gd name="T31" fmla="*/ 2 h 16"/>
                <a:gd name="T32" fmla="*/ 104 w 104"/>
                <a:gd name="T33" fmla="*/ 4 h 16"/>
                <a:gd name="T34" fmla="*/ 104 w 104"/>
                <a:gd name="T35" fmla="*/ 8 h 16"/>
                <a:gd name="T36" fmla="*/ 104 w 104"/>
                <a:gd name="T37" fmla="*/ 8 h 16"/>
                <a:gd name="T38" fmla="*/ 104 w 104"/>
                <a:gd name="T39" fmla="*/ 12 h 16"/>
                <a:gd name="T40" fmla="*/ 102 w 104"/>
                <a:gd name="T41" fmla="*/ 14 h 16"/>
                <a:gd name="T42" fmla="*/ 100 w 104"/>
                <a:gd name="T43" fmla="*/ 16 h 16"/>
                <a:gd name="T44" fmla="*/ 96 w 104"/>
                <a:gd name="T45" fmla="*/ 16 h 16"/>
                <a:gd name="T46" fmla="*/ 96 w 104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16">
                  <a:moveTo>
                    <a:pt x="96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1" name="Freeform 465"/>
            <p:cNvSpPr>
              <a:spLocks/>
            </p:cNvSpPr>
            <p:nvPr/>
          </p:nvSpPr>
          <p:spPr bwMode="auto">
            <a:xfrm>
              <a:off x="1508125" y="4175125"/>
              <a:ext cx="165100" cy="25400"/>
            </a:xfrm>
            <a:custGeom>
              <a:avLst/>
              <a:gdLst>
                <a:gd name="T0" fmla="*/ 96 w 104"/>
                <a:gd name="T1" fmla="*/ 16 h 16"/>
                <a:gd name="T2" fmla="*/ 8 w 104"/>
                <a:gd name="T3" fmla="*/ 16 h 16"/>
                <a:gd name="T4" fmla="*/ 8 w 104"/>
                <a:gd name="T5" fmla="*/ 16 h 16"/>
                <a:gd name="T6" fmla="*/ 6 w 104"/>
                <a:gd name="T7" fmla="*/ 16 h 16"/>
                <a:gd name="T8" fmla="*/ 2 w 104"/>
                <a:gd name="T9" fmla="*/ 14 h 16"/>
                <a:gd name="T10" fmla="*/ 2 w 104"/>
                <a:gd name="T11" fmla="*/ 12 h 16"/>
                <a:gd name="T12" fmla="*/ 0 w 104"/>
                <a:gd name="T13" fmla="*/ 8 h 16"/>
                <a:gd name="T14" fmla="*/ 0 w 104"/>
                <a:gd name="T15" fmla="*/ 8 h 16"/>
                <a:gd name="T16" fmla="*/ 2 w 104"/>
                <a:gd name="T17" fmla="*/ 4 h 16"/>
                <a:gd name="T18" fmla="*/ 2 w 104"/>
                <a:gd name="T19" fmla="*/ 2 h 16"/>
                <a:gd name="T20" fmla="*/ 6 w 104"/>
                <a:gd name="T21" fmla="*/ 0 h 16"/>
                <a:gd name="T22" fmla="*/ 8 w 104"/>
                <a:gd name="T23" fmla="*/ 0 h 16"/>
                <a:gd name="T24" fmla="*/ 96 w 104"/>
                <a:gd name="T25" fmla="*/ 0 h 16"/>
                <a:gd name="T26" fmla="*/ 96 w 104"/>
                <a:gd name="T27" fmla="*/ 0 h 16"/>
                <a:gd name="T28" fmla="*/ 100 w 104"/>
                <a:gd name="T29" fmla="*/ 0 h 16"/>
                <a:gd name="T30" fmla="*/ 102 w 104"/>
                <a:gd name="T31" fmla="*/ 2 h 16"/>
                <a:gd name="T32" fmla="*/ 104 w 104"/>
                <a:gd name="T33" fmla="*/ 4 h 16"/>
                <a:gd name="T34" fmla="*/ 104 w 104"/>
                <a:gd name="T35" fmla="*/ 8 h 16"/>
                <a:gd name="T36" fmla="*/ 104 w 104"/>
                <a:gd name="T37" fmla="*/ 8 h 16"/>
                <a:gd name="T38" fmla="*/ 104 w 104"/>
                <a:gd name="T39" fmla="*/ 12 h 16"/>
                <a:gd name="T40" fmla="*/ 102 w 104"/>
                <a:gd name="T41" fmla="*/ 14 h 16"/>
                <a:gd name="T42" fmla="*/ 100 w 104"/>
                <a:gd name="T43" fmla="*/ 16 h 16"/>
                <a:gd name="T44" fmla="*/ 96 w 104"/>
                <a:gd name="T45" fmla="*/ 16 h 16"/>
                <a:gd name="T46" fmla="*/ 96 w 104"/>
                <a:gd name="T4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4" h="16">
                  <a:moveTo>
                    <a:pt x="96" y="16"/>
                  </a:moveTo>
                  <a:lnTo>
                    <a:pt x="8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100" y="0"/>
                  </a:lnTo>
                  <a:lnTo>
                    <a:pt x="102" y="2"/>
                  </a:lnTo>
                  <a:lnTo>
                    <a:pt x="104" y="4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4" y="12"/>
                  </a:lnTo>
                  <a:lnTo>
                    <a:pt x="102" y="14"/>
                  </a:lnTo>
                  <a:lnTo>
                    <a:pt x="100" y="16"/>
                  </a:lnTo>
                  <a:lnTo>
                    <a:pt x="96" y="16"/>
                  </a:lnTo>
                  <a:lnTo>
                    <a:pt x="96" y="16"/>
                  </a:lnTo>
                  <a:close/>
                </a:path>
              </a:pathLst>
            </a:cu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cxnSp>
        <p:nvCxnSpPr>
          <p:cNvPr id="103" name="Straight Connector 102"/>
          <p:cNvCxnSpPr/>
          <p:nvPr/>
        </p:nvCxnSpPr>
        <p:spPr>
          <a:xfrm rot="16200000">
            <a:off x="456172" y="2362912"/>
            <a:ext cx="687038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04" name="Oval 103"/>
          <p:cNvSpPr/>
          <p:nvPr/>
        </p:nvSpPr>
        <p:spPr>
          <a:xfrm>
            <a:off x="686395" y="2541731"/>
            <a:ext cx="206511" cy="221190"/>
          </a:xfrm>
          <a:prstGeom prst="ellipse">
            <a:avLst/>
          </a:prstGeom>
          <a:solidFill>
            <a:srgbClr val="92D4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rot="16200000">
            <a:off x="3722483" y="2362912"/>
            <a:ext cx="687038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07" name="Oval 106"/>
          <p:cNvSpPr/>
          <p:nvPr/>
        </p:nvSpPr>
        <p:spPr>
          <a:xfrm>
            <a:off x="3952705" y="2541731"/>
            <a:ext cx="206511" cy="221190"/>
          </a:xfrm>
          <a:prstGeom prst="ellipse">
            <a:avLst/>
          </a:prstGeom>
          <a:solidFill>
            <a:srgbClr val="92D4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08" name="Straight Connector 107"/>
          <p:cNvCxnSpPr/>
          <p:nvPr/>
        </p:nvCxnSpPr>
        <p:spPr>
          <a:xfrm rot="16200000">
            <a:off x="6853709" y="2362912"/>
            <a:ext cx="687038" cy="0"/>
          </a:xfrm>
          <a:prstGeom prst="line">
            <a:avLst/>
          </a:prstGeom>
          <a:noFill/>
          <a:ln w="9525" cap="flat" cmpd="sng" algn="ctr">
            <a:solidFill>
              <a:schemeClr val="bg1"/>
            </a:solidFill>
            <a:prstDash val="solid"/>
          </a:ln>
          <a:effectLst/>
        </p:spPr>
      </p:cxnSp>
      <p:sp>
        <p:nvSpPr>
          <p:cNvPr id="109" name="Oval 108"/>
          <p:cNvSpPr/>
          <p:nvPr/>
        </p:nvSpPr>
        <p:spPr>
          <a:xfrm>
            <a:off x="7109333" y="2541731"/>
            <a:ext cx="206511" cy="221190"/>
          </a:xfrm>
          <a:prstGeom prst="ellipse">
            <a:avLst/>
          </a:prstGeom>
          <a:solidFill>
            <a:srgbClr val="92D400"/>
          </a:solidFill>
          <a:ln w="25400" cap="flat" cmpd="sng" algn="ctr">
            <a:solidFill>
              <a:schemeClr val="bg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10" name="Rectangle 109"/>
          <p:cNvSpPr/>
          <p:nvPr/>
        </p:nvSpPr>
        <p:spPr>
          <a:xfrm>
            <a:off x="7468656" y="2381283"/>
            <a:ext cx="2789817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spcBef>
                <a:spcPts val="1800"/>
              </a:spcBef>
            </a:pPr>
            <a:r>
              <a:rPr lang="en-GB" sz="1600" dirty="0" err="1" smtClean="0">
                <a:latin typeface="+mj-lt"/>
              </a:rPr>
              <a:t>Principales</a:t>
            </a:r>
            <a:r>
              <a:rPr lang="en-GB" sz="1600" dirty="0" smtClean="0">
                <a:latin typeface="+mj-lt"/>
              </a:rPr>
              <a:t> </a:t>
            </a:r>
            <a:r>
              <a:rPr lang="en-GB" sz="1600" dirty="0" err="1" smtClean="0">
                <a:latin typeface="+mj-lt"/>
              </a:rPr>
              <a:t>resultados</a:t>
            </a:r>
            <a:endParaRPr lang="en-GB" sz="1600" dirty="0" smtClean="0">
              <a:latin typeface="+mj-lt"/>
            </a:endParaRPr>
          </a:p>
          <a:p>
            <a:pPr marL="457200" lvl="1" defTabSz="914400">
              <a:spcBef>
                <a:spcPts val="1800"/>
              </a:spcBef>
            </a:pPr>
            <a:r>
              <a:rPr lang="en-GB" sz="1600" dirty="0" smtClean="0">
                <a:latin typeface="+mj-lt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1784"/>
            <a:ext cx="10691813" cy="321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936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1. Objetivos del estudio</a:t>
            </a:r>
            <a:endParaRPr lang="es-ES" b="1" dirty="0"/>
          </a:p>
        </p:txBody>
      </p:sp>
      <p:sp>
        <p:nvSpPr>
          <p:cNvPr id="10" name="Pentagon 9"/>
          <p:cNvSpPr/>
          <p:nvPr/>
        </p:nvSpPr>
        <p:spPr bwMode="gray">
          <a:xfrm>
            <a:off x="55344" y="1654865"/>
            <a:ext cx="1553433" cy="412513"/>
          </a:xfrm>
          <a:prstGeom prst="homePlate">
            <a:avLst/>
          </a:prstGeom>
          <a:solidFill>
            <a:srgbClr val="92D4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32662" y="865122"/>
            <a:ext cx="8567263" cy="4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 </a:t>
            </a:r>
            <a:r>
              <a:rPr lang="es-ES" altLang="es-ES" sz="1400" dirty="0" smtClean="0">
                <a:latin typeface="+mj-lt"/>
              </a:rPr>
              <a:t>El presente proyecto se plantea para dar cobertura a </a:t>
            </a:r>
            <a:r>
              <a:rPr lang="es-ES" altLang="es-ES" sz="1400" u="sng" dirty="0" smtClean="0">
                <a:latin typeface="+mj-lt"/>
              </a:rPr>
              <a:t>dos objetivos principales</a:t>
            </a:r>
            <a:r>
              <a:rPr lang="es-ES" altLang="es-ES" sz="1400" dirty="0" smtClean="0">
                <a:latin typeface="+mj-lt"/>
              </a:rPr>
              <a:t>: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611198" y="1234390"/>
            <a:ext cx="8139047" cy="2138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just" defTabSz="91417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dirty="0">
                <a:latin typeface="+mj-lt"/>
                <a:cs typeface="Times New Roman" pitchFamily="18" charset="0"/>
              </a:rPr>
              <a:t>Evaluar  el</a:t>
            </a:r>
            <a:r>
              <a:rPr lang="es-ES" sz="14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es-ES" sz="1400" b="1" dirty="0">
                <a:solidFill>
                  <a:srgbClr val="92D400"/>
                </a:solidFill>
                <a:latin typeface="+mj-lt"/>
                <a:cs typeface="Times New Roman" pitchFamily="18" charset="0"/>
              </a:rPr>
              <a:t>impacto económico </a:t>
            </a:r>
            <a:r>
              <a:rPr lang="es-ES" sz="1400" dirty="0">
                <a:latin typeface="+mj-lt"/>
                <a:cs typeface="Times New Roman" pitchFamily="18" charset="0"/>
              </a:rPr>
              <a:t>que </a:t>
            </a:r>
            <a:r>
              <a:rPr lang="es-ES" sz="1400" dirty="0" smtClean="0">
                <a:latin typeface="+mj-lt"/>
                <a:cs typeface="Times New Roman" pitchFamily="18" charset="0"/>
              </a:rPr>
              <a:t>la actividad del </a:t>
            </a:r>
            <a:r>
              <a:rPr lang="es-ES" sz="1400" b="1" dirty="0" smtClean="0">
                <a:latin typeface="+mj-lt"/>
                <a:cs typeface="Times New Roman" pitchFamily="18" charset="0"/>
              </a:rPr>
              <a:t>Teatro Real</a:t>
            </a:r>
            <a:endParaRPr lang="es-ES" sz="14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algn="just" defTabSz="914170" eaLnBrk="0" hangingPunct="0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sz="1400" dirty="0" smtClean="0">
                <a:latin typeface="+mj-lt"/>
                <a:cs typeface="Times New Roman" pitchFamily="18" charset="0"/>
              </a:rPr>
              <a:t>Identificar y cuantificar </a:t>
            </a:r>
            <a:r>
              <a:rPr lang="es-ES" sz="1400" dirty="0">
                <a:latin typeface="+mj-lt"/>
                <a:cs typeface="Times New Roman" pitchFamily="18" charset="0"/>
              </a:rPr>
              <a:t>la </a:t>
            </a:r>
            <a:r>
              <a:rPr lang="es-ES" sz="1400" b="1" dirty="0">
                <a:solidFill>
                  <a:srgbClr val="92D400"/>
                </a:solidFill>
                <a:latin typeface="+mj-lt"/>
                <a:cs typeface="Times New Roman" pitchFamily="18" charset="0"/>
              </a:rPr>
              <a:t>contribución social </a:t>
            </a:r>
            <a:r>
              <a:rPr lang="es-ES" sz="1400" dirty="0" smtClean="0">
                <a:latin typeface="+mj-lt"/>
                <a:cs typeface="Times New Roman" pitchFamily="18" charset="0"/>
              </a:rPr>
              <a:t>de esta actividad, desde distintas perspectivas o capitales</a:t>
            </a:r>
            <a:endParaRPr lang="es-ES" sz="1400" dirty="0">
              <a:latin typeface="+mj-lt"/>
              <a:cs typeface="Times New Roman" pitchFamily="18" charset="0"/>
            </a:endParaRP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tabLst/>
            </a:pPr>
            <a:endParaRPr lang="es-ES" altLang="es-ES" sz="1200" dirty="0" smtClean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98050" y="1658162"/>
            <a:ext cx="63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1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sp>
        <p:nvSpPr>
          <p:cNvPr id="43" name="Pentagon 42"/>
          <p:cNvSpPr/>
          <p:nvPr/>
        </p:nvSpPr>
        <p:spPr bwMode="gray">
          <a:xfrm>
            <a:off x="55344" y="2225586"/>
            <a:ext cx="1553433" cy="412513"/>
          </a:xfrm>
          <a:prstGeom prst="homePlate">
            <a:avLst/>
          </a:prstGeom>
          <a:solidFill>
            <a:srgbClr val="92D400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98050" y="2228883"/>
            <a:ext cx="63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98050" y="2792604"/>
            <a:ext cx="637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</a:rPr>
              <a:t>3</a:t>
            </a:r>
            <a:endParaRPr lang="en-US" sz="2000" b="1" i="1" dirty="0">
              <a:solidFill>
                <a:schemeClr val="bg1"/>
              </a:solidFill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1352" y="0"/>
            <a:ext cx="1311897" cy="1095963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65101" y="3979416"/>
            <a:ext cx="9016008" cy="2469834"/>
          </a:xfrm>
          <a:prstGeom prst="rect">
            <a:avLst/>
          </a:prstGeom>
          <a:noFill/>
        </p:spPr>
        <p:txBody>
          <a:bodyPr wrap="square" lIns="123154" tIns="123154" rIns="123154" bIns="123154">
            <a:spAutoFit/>
          </a:bodyPr>
          <a:lstStyle/>
          <a:p>
            <a:pPr lvl="1" defTabSz="831654" eaLnBrk="0" hangingPunct="0">
              <a:spcBef>
                <a:spcPts val="1092"/>
              </a:spcBef>
              <a:defRPr/>
            </a:pPr>
            <a:r>
              <a:rPr lang="es-ES" sz="1400" b="1" dirty="0">
                <a:latin typeface="+mj-lt"/>
                <a:cs typeface="Times New Roman" pitchFamily="18" charset="0"/>
              </a:rPr>
              <a:t>Visibilizar </a:t>
            </a:r>
            <a:r>
              <a:rPr lang="es-ES" sz="1400" b="1" dirty="0" smtClean="0">
                <a:latin typeface="+mj-lt"/>
                <a:cs typeface="Times New Roman" pitchFamily="18" charset="0"/>
              </a:rPr>
              <a:t>la </a:t>
            </a:r>
            <a:r>
              <a:rPr lang="es-ES" sz="1400" b="1" dirty="0">
                <a:latin typeface="+mj-lt"/>
                <a:cs typeface="Times New Roman" pitchFamily="18" charset="0"/>
              </a:rPr>
              <a:t>actividad </a:t>
            </a:r>
            <a:r>
              <a:rPr lang="es-ES" sz="1400" b="1" dirty="0" smtClean="0">
                <a:latin typeface="+mj-lt"/>
                <a:cs typeface="Times New Roman" pitchFamily="18" charset="0"/>
              </a:rPr>
              <a:t>desarrollada por el Teatro real como </a:t>
            </a:r>
            <a:r>
              <a:rPr lang="es-ES" sz="1400" b="1" dirty="0">
                <a:latin typeface="+mj-lt"/>
                <a:cs typeface="Times New Roman" pitchFamily="18" charset="0"/>
              </a:rPr>
              <a:t>una fuente de generación de riqueza y </a:t>
            </a:r>
            <a:r>
              <a:rPr lang="es-ES" sz="1400" b="1" dirty="0" smtClean="0">
                <a:latin typeface="+mj-lt"/>
                <a:cs typeface="Times New Roman" pitchFamily="18" charset="0"/>
              </a:rPr>
              <a:t>empleo para la Comunidad de Madrid</a:t>
            </a:r>
            <a:r>
              <a:rPr lang="es-ES" sz="1400" dirty="0" smtClean="0">
                <a:latin typeface="+mj-lt"/>
                <a:cs typeface="Times New Roman" pitchFamily="18" charset="0"/>
              </a:rPr>
              <a:t>, </a:t>
            </a:r>
            <a:r>
              <a:rPr lang="es-ES" sz="1400" dirty="0">
                <a:latin typeface="+mj-lt"/>
                <a:cs typeface="Times New Roman" pitchFamily="18" charset="0"/>
              </a:rPr>
              <a:t>expresada en términos de PIB generado, empleo mantenido y retornos fiscales conseguidos.</a:t>
            </a:r>
          </a:p>
          <a:p>
            <a:pPr lvl="1" defTabSz="831654" eaLnBrk="0" hangingPunct="0">
              <a:spcBef>
                <a:spcPts val="1092"/>
              </a:spcBef>
              <a:defRPr/>
            </a:pPr>
            <a:r>
              <a:rPr lang="es-ES" sz="1400" b="1" dirty="0">
                <a:latin typeface="+mj-lt"/>
                <a:cs typeface="Times New Roman" pitchFamily="18" charset="0"/>
              </a:rPr>
              <a:t>Identificar </a:t>
            </a:r>
            <a:r>
              <a:rPr lang="es-ES" sz="1400" b="1" dirty="0" smtClean="0">
                <a:latin typeface="+mj-lt"/>
                <a:cs typeface="Times New Roman" pitchFamily="18" charset="0"/>
              </a:rPr>
              <a:t>los principales sectores económicos</a:t>
            </a:r>
            <a:r>
              <a:rPr lang="es-ES" sz="1400" dirty="0" smtClean="0">
                <a:latin typeface="+mj-lt"/>
                <a:cs typeface="Times New Roman" pitchFamily="18" charset="0"/>
              </a:rPr>
              <a:t> de la Comunidad en los que el Teatro Real actúa como agente tractor, </a:t>
            </a:r>
            <a:r>
              <a:rPr lang="es-ES" sz="1400" dirty="0">
                <a:latin typeface="+mj-lt"/>
                <a:cs typeface="Times New Roman" pitchFamily="18" charset="0"/>
              </a:rPr>
              <a:t>cuantificando su influencia </a:t>
            </a:r>
            <a:r>
              <a:rPr lang="es-ES" sz="1400" dirty="0" smtClean="0">
                <a:latin typeface="+mj-lt"/>
                <a:cs typeface="Times New Roman" pitchFamily="18" charset="0"/>
              </a:rPr>
              <a:t>en los </a:t>
            </a:r>
            <a:r>
              <a:rPr lang="es-ES" sz="1400" dirty="0">
                <a:latin typeface="+mj-lt"/>
                <a:cs typeface="Times New Roman" pitchFamily="18" charset="0"/>
              </a:rPr>
              <a:t>mismos y calculando el efecto en cascada que se produce en la economía y en el empleo </a:t>
            </a:r>
            <a:r>
              <a:rPr lang="es-ES" sz="1400" dirty="0" smtClean="0">
                <a:latin typeface="+mj-lt"/>
                <a:cs typeface="Times New Roman" pitchFamily="18" charset="0"/>
              </a:rPr>
              <a:t>por cada euro de gasto del Teatro Real. </a:t>
            </a:r>
            <a:endParaRPr lang="es-ES" sz="1400" dirty="0">
              <a:latin typeface="+mj-lt"/>
              <a:cs typeface="Times New Roman" pitchFamily="18" charset="0"/>
            </a:endParaRPr>
          </a:p>
          <a:p>
            <a:pPr lvl="1" defTabSz="831654" eaLnBrk="0" hangingPunct="0">
              <a:spcBef>
                <a:spcPts val="1092"/>
              </a:spcBef>
              <a:defRPr/>
            </a:pPr>
            <a:r>
              <a:rPr lang="es-ES" sz="1400" b="1" dirty="0">
                <a:latin typeface="+mj-lt"/>
                <a:cs typeface="Times New Roman" pitchFamily="18" charset="0"/>
              </a:rPr>
              <a:t>Evaluar </a:t>
            </a:r>
            <a:r>
              <a:rPr lang="es-ES" sz="1400" b="1" dirty="0" smtClean="0">
                <a:latin typeface="+mj-lt"/>
                <a:cs typeface="Times New Roman" pitchFamily="18" charset="0"/>
              </a:rPr>
              <a:t>su grado </a:t>
            </a:r>
            <a:r>
              <a:rPr lang="es-ES" sz="1400" b="1" dirty="0">
                <a:latin typeface="+mj-lt"/>
                <a:cs typeface="Times New Roman" pitchFamily="18" charset="0"/>
              </a:rPr>
              <a:t>de contribución </a:t>
            </a:r>
            <a:r>
              <a:rPr lang="es-ES" sz="1400" dirty="0" smtClean="0">
                <a:latin typeface="+mj-lt"/>
                <a:cs typeface="Times New Roman" pitchFamily="18" charset="0"/>
              </a:rPr>
              <a:t>a </a:t>
            </a:r>
            <a:r>
              <a:rPr lang="es-ES" sz="1400" dirty="0">
                <a:latin typeface="+mj-lt"/>
                <a:cs typeface="Times New Roman" pitchFamily="18" charset="0"/>
              </a:rPr>
              <a:t>las principales magnitudes </a:t>
            </a:r>
            <a:r>
              <a:rPr lang="es-ES" sz="1400" dirty="0" smtClean="0">
                <a:latin typeface="+mj-lt"/>
                <a:cs typeface="Times New Roman" pitchFamily="18" charset="0"/>
              </a:rPr>
              <a:t>socioeconómicas, en términos de capitales, mediante indicadores cuantitativos y cualitativos.</a:t>
            </a:r>
            <a:endParaRPr lang="es-ES" sz="1400" dirty="0">
              <a:latin typeface="+mj-lt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 bwMode="gray">
          <a:xfrm>
            <a:off x="626376" y="3192714"/>
            <a:ext cx="9100924" cy="584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/>
            <a:r>
              <a:rPr lang="es-ES" dirty="0"/>
              <a:t>El trabajo desplegado para dar cobertura a estos objetivos ha permitido: </a:t>
            </a:r>
            <a:endParaRPr lang="en-GB" dirty="0"/>
          </a:p>
        </p:txBody>
      </p:sp>
      <p:sp>
        <p:nvSpPr>
          <p:cNvPr id="61" name="Freeform 509"/>
          <p:cNvSpPr>
            <a:spLocks noChangeAspect="1" noEditPoints="1"/>
          </p:cNvSpPr>
          <p:nvPr/>
        </p:nvSpPr>
        <p:spPr bwMode="auto">
          <a:xfrm>
            <a:off x="829538" y="4064217"/>
            <a:ext cx="288731" cy="288731"/>
          </a:xfrm>
          <a:custGeom>
            <a:avLst/>
            <a:gdLst>
              <a:gd name="T0" fmla="*/ 256 w 512"/>
              <a:gd name="T1" fmla="*/ 0 h 512"/>
              <a:gd name="T2" fmla="*/ 0 w 512"/>
              <a:gd name="T3" fmla="*/ 256 h 512"/>
              <a:gd name="T4" fmla="*/ 256 w 512"/>
              <a:gd name="T5" fmla="*/ 512 h 512"/>
              <a:gd name="T6" fmla="*/ 512 w 512"/>
              <a:gd name="T7" fmla="*/ 256 h 512"/>
              <a:gd name="T8" fmla="*/ 256 w 512"/>
              <a:gd name="T9" fmla="*/ 0 h 512"/>
              <a:gd name="T10" fmla="*/ 288 w 512"/>
              <a:gd name="T11" fmla="*/ 224 h 512"/>
              <a:gd name="T12" fmla="*/ 298 w 512"/>
              <a:gd name="T13" fmla="*/ 234 h 512"/>
              <a:gd name="T14" fmla="*/ 288 w 512"/>
              <a:gd name="T15" fmla="*/ 245 h 512"/>
              <a:gd name="T16" fmla="*/ 149 w 512"/>
              <a:gd name="T17" fmla="*/ 245 h 512"/>
              <a:gd name="T18" fmla="*/ 149 w 512"/>
              <a:gd name="T19" fmla="*/ 256 h 512"/>
              <a:gd name="T20" fmla="*/ 149 w 512"/>
              <a:gd name="T21" fmla="*/ 266 h 512"/>
              <a:gd name="T22" fmla="*/ 288 w 512"/>
              <a:gd name="T23" fmla="*/ 266 h 512"/>
              <a:gd name="T24" fmla="*/ 298 w 512"/>
              <a:gd name="T25" fmla="*/ 277 h 512"/>
              <a:gd name="T26" fmla="*/ 288 w 512"/>
              <a:gd name="T27" fmla="*/ 288 h 512"/>
              <a:gd name="T28" fmla="*/ 152 w 512"/>
              <a:gd name="T29" fmla="*/ 288 h 512"/>
              <a:gd name="T30" fmla="*/ 266 w 512"/>
              <a:gd name="T31" fmla="*/ 394 h 512"/>
              <a:gd name="T32" fmla="*/ 324 w 512"/>
              <a:gd name="T33" fmla="*/ 376 h 512"/>
              <a:gd name="T34" fmla="*/ 339 w 512"/>
              <a:gd name="T35" fmla="*/ 379 h 512"/>
              <a:gd name="T36" fmla="*/ 336 w 512"/>
              <a:gd name="T37" fmla="*/ 394 h 512"/>
              <a:gd name="T38" fmla="*/ 266 w 512"/>
              <a:gd name="T39" fmla="*/ 416 h 512"/>
              <a:gd name="T40" fmla="*/ 130 w 512"/>
              <a:gd name="T41" fmla="*/ 288 h 512"/>
              <a:gd name="T42" fmla="*/ 106 w 512"/>
              <a:gd name="T43" fmla="*/ 288 h 512"/>
              <a:gd name="T44" fmla="*/ 96 w 512"/>
              <a:gd name="T45" fmla="*/ 277 h 512"/>
              <a:gd name="T46" fmla="*/ 106 w 512"/>
              <a:gd name="T47" fmla="*/ 266 h 512"/>
              <a:gd name="T48" fmla="*/ 128 w 512"/>
              <a:gd name="T49" fmla="*/ 266 h 512"/>
              <a:gd name="T50" fmla="*/ 128 w 512"/>
              <a:gd name="T51" fmla="*/ 256 h 512"/>
              <a:gd name="T52" fmla="*/ 128 w 512"/>
              <a:gd name="T53" fmla="*/ 245 h 512"/>
              <a:gd name="T54" fmla="*/ 106 w 512"/>
              <a:gd name="T55" fmla="*/ 245 h 512"/>
              <a:gd name="T56" fmla="*/ 96 w 512"/>
              <a:gd name="T57" fmla="*/ 234 h 512"/>
              <a:gd name="T58" fmla="*/ 106 w 512"/>
              <a:gd name="T59" fmla="*/ 224 h 512"/>
              <a:gd name="T60" fmla="*/ 130 w 512"/>
              <a:gd name="T61" fmla="*/ 224 h 512"/>
              <a:gd name="T62" fmla="*/ 266 w 512"/>
              <a:gd name="T63" fmla="*/ 96 h 512"/>
              <a:gd name="T64" fmla="*/ 336 w 512"/>
              <a:gd name="T65" fmla="*/ 117 h 512"/>
              <a:gd name="T66" fmla="*/ 339 w 512"/>
              <a:gd name="T67" fmla="*/ 132 h 512"/>
              <a:gd name="T68" fmla="*/ 324 w 512"/>
              <a:gd name="T69" fmla="*/ 135 h 512"/>
              <a:gd name="T70" fmla="*/ 266 w 512"/>
              <a:gd name="T71" fmla="*/ 117 h 512"/>
              <a:gd name="T72" fmla="*/ 152 w 512"/>
              <a:gd name="T73" fmla="*/ 224 h 512"/>
              <a:gd name="T74" fmla="*/ 288 w 512"/>
              <a:gd name="T75" fmla="*/ 224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88" y="224"/>
                </a:moveTo>
                <a:cubicBezTo>
                  <a:pt x="294" y="224"/>
                  <a:pt x="298" y="228"/>
                  <a:pt x="298" y="234"/>
                </a:cubicBezTo>
                <a:cubicBezTo>
                  <a:pt x="298" y="240"/>
                  <a:pt x="294" y="245"/>
                  <a:pt x="288" y="245"/>
                </a:cubicBezTo>
                <a:cubicBezTo>
                  <a:pt x="149" y="245"/>
                  <a:pt x="149" y="245"/>
                  <a:pt x="149" y="245"/>
                </a:cubicBezTo>
                <a:cubicBezTo>
                  <a:pt x="149" y="249"/>
                  <a:pt x="149" y="252"/>
                  <a:pt x="149" y="256"/>
                </a:cubicBezTo>
                <a:cubicBezTo>
                  <a:pt x="149" y="259"/>
                  <a:pt x="149" y="263"/>
                  <a:pt x="149" y="266"/>
                </a:cubicBezTo>
                <a:cubicBezTo>
                  <a:pt x="288" y="266"/>
                  <a:pt x="288" y="266"/>
                  <a:pt x="288" y="266"/>
                </a:cubicBezTo>
                <a:cubicBezTo>
                  <a:pt x="294" y="266"/>
                  <a:pt x="298" y="271"/>
                  <a:pt x="298" y="277"/>
                </a:cubicBezTo>
                <a:cubicBezTo>
                  <a:pt x="298" y="283"/>
                  <a:pt x="294" y="288"/>
                  <a:pt x="288" y="288"/>
                </a:cubicBezTo>
                <a:cubicBezTo>
                  <a:pt x="152" y="288"/>
                  <a:pt x="152" y="288"/>
                  <a:pt x="152" y="288"/>
                </a:cubicBezTo>
                <a:cubicBezTo>
                  <a:pt x="165" y="349"/>
                  <a:pt x="211" y="394"/>
                  <a:pt x="266" y="394"/>
                </a:cubicBezTo>
                <a:cubicBezTo>
                  <a:pt x="287" y="394"/>
                  <a:pt x="307" y="388"/>
                  <a:pt x="324" y="376"/>
                </a:cubicBezTo>
                <a:cubicBezTo>
                  <a:pt x="329" y="373"/>
                  <a:pt x="336" y="374"/>
                  <a:pt x="339" y="379"/>
                </a:cubicBezTo>
                <a:cubicBezTo>
                  <a:pt x="342" y="384"/>
                  <a:pt x="341" y="391"/>
                  <a:pt x="336" y="394"/>
                </a:cubicBezTo>
                <a:cubicBezTo>
                  <a:pt x="315" y="408"/>
                  <a:pt x="291" y="416"/>
                  <a:pt x="266" y="416"/>
                </a:cubicBezTo>
                <a:cubicBezTo>
                  <a:pt x="199" y="416"/>
                  <a:pt x="143" y="361"/>
                  <a:pt x="130" y="288"/>
                </a:cubicBezTo>
                <a:cubicBezTo>
                  <a:pt x="106" y="288"/>
                  <a:pt x="106" y="288"/>
                  <a:pt x="106" y="288"/>
                </a:cubicBezTo>
                <a:cubicBezTo>
                  <a:pt x="100" y="288"/>
                  <a:pt x="96" y="283"/>
                  <a:pt x="96" y="277"/>
                </a:cubicBezTo>
                <a:cubicBezTo>
                  <a:pt x="96" y="271"/>
                  <a:pt x="100" y="266"/>
                  <a:pt x="106" y="266"/>
                </a:cubicBezTo>
                <a:cubicBezTo>
                  <a:pt x="128" y="266"/>
                  <a:pt x="128" y="266"/>
                  <a:pt x="128" y="266"/>
                </a:cubicBezTo>
                <a:cubicBezTo>
                  <a:pt x="128" y="263"/>
                  <a:pt x="128" y="259"/>
                  <a:pt x="128" y="256"/>
                </a:cubicBezTo>
                <a:cubicBezTo>
                  <a:pt x="128" y="252"/>
                  <a:pt x="128" y="249"/>
                  <a:pt x="128" y="245"/>
                </a:cubicBezTo>
                <a:cubicBezTo>
                  <a:pt x="106" y="245"/>
                  <a:pt x="106" y="245"/>
                  <a:pt x="106" y="245"/>
                </a:cubicBezTo>
                <a:cubicBezTo>
                  <a:pt x="100" y="245"/>
                  <a:pt x="96" y="240"/>
                  <a:pt x="96" y="234"/>
                </a:cubicBezTo>
                <a:cubicBezTo>
                  <a:pt x="96" y="228"/>
                  <a:pt x="100" y="224"/>
                  <a:pt x="106" y="224"/>
                </a:cubicBezTo>
                <a:cubicBezTo>
                  <a:pt x="130" y="224"/>
                  <a:pt x="130" y="224"/>
                  <a:pt x="130" y="224"/>
                </a:cubicBezTo>
                <a:cubicBezTo>
                  <a:pt x="143" y="151"/>
                  <a:pt x="199" y="96"/>
                  <a:pt x="266" y="96"/>
                </a:cubicBezTo>
                <a:cubicBezTo>
                  <a:pt x="291" y="96"/>
                  <a:pt x="315" y="103"/>
                  <a:pt x="336" y="117"/>
                </a:cubicBezTo>
                <a:cubicBezTo>
                  <a:pt x="341" y="121"/>
                  <a:pt x="342" y="127"/>
                  <a:pt x="339" y="132"/>
                </a:cubicBezTo>
                <a:cubicBezTo>
                  <a:pt x="336" y="137"/>
                  <a:pt x="329" y="138"/>
                  <a:pt x="324" y="135"/>
                </a:cubicBezTo>
                <a:cubicBezTo>
                  <a:pt x="307" y="123"/>
                  <a:pt x="287" y="117"/>
                  <a:pt x="266" y="117"/>
                </a:cubicBezTo>
                <a:cubicBezTo>
                  <a:pt x="211" y="117"/>
                  <a:pt x="165" y="163"/>
                  <a:pt x="152" y="224"/>
                </a:cubicBezTo>
                <a:lnTo>
                  <a:pt x="288" y="224"/>
                </a:lnTo>
                <a:close/>
              </a:path>
            </a:pathLst>
          </a:custGeom>
          <a:solidFill>
            <a:srgbClr val="92D4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002776"/>
              </a:solidFill>
              <a:latin typeface="Arial"/>
            </a:endParaRPr>
          </a:p>
        </p:txBody>
      </p:sp>
      <p:sp>
        <p:nvSpPr>
          <p:cNvPr id="62" name="Freeform 205"/>
          <p:cNvSpPr>
            <a:spLocks noChangeAspect="1" noEditPoints="1"/>
          </p:cNvSpPr>
          <p:nvPr/>
        </p:nvSpPr>
        <p:spPr bwMode="auto">
          <a:xfrm>
            <a:off x="849414" y="4905405"/>
            <a:ext cx="259948" cy="259948"/>
          </a:xfrm>
          <a:custGeom>
            <a:avLst/>
            <a:gdLst>
              <a:gd name="T0" fmla="*/ 0 w 512"/>
              <a:gd name="T1" fmla="*/ 256 h 512"/>
              <a:gd name="T2" fmla="*/ 512 w 512"/>
              <a:gd name="T3" fmla="*/ 256 h 512"/>
              <a:gd name="T4" fmla="*/ 234 w 512"/>
              <a:gd name="T5" fmla="*/ 341 h 512"/>
              <a:gd name="T6" fmla="*/ 213 w 512"/>
              <a:gd name="T7" fmla="*/ 341 h 512"/>
              <a:gd name="T8" fmla="*/ 157 w 512"/>
              <a:gd name="T9" fmla="*/ 370 h 512"/>
              <a:gd name="T10" fmla="*/ 141 w 512"/>
              <a:gd name="T11" fmla="*/ 370 h 512"/>
              <a:gd name="T12" fmla="*/ 198 w 512"/>
              <a:gd name="T13" fmla="*/ 298 h 512"/>
              <a:gd name="T14" fmla="*/ 160 w 512"/>
              <a:gd name="T15" fmla="*/ 288 h 512"/>
              <a:gd name="T16" fmla="*/ 224 w 512"/>
              <a:gd name="T17" fmla="*/ 277 h 512"/>
              <a:gd name="T18" fmla="*/ 234 w 512"/>
              <a:gd name="T19" fmla="*/ 288 h 512"/>
              <a:gd name="T20" fmla="*/ 234 w 512"/>
              <a:gd name="T21" fmla="*/ 341 h 512"/>
              <a:gd name="T22" fmla="*/ 228 w 512"/>
              <a:gd name="T23" fmla="*/ 234 h 512"/>
              <a:gd name="T24" fmla="*/ 170 w 512"/>
              <a:gd name="T25" fmla="*/ 234 h 512"/>
              <a:gd name="T26" fmla="*/ 170 w 512"/>
              <a:gd name="T27" fmla="*/ 213 h 512"/>
              <a:gd name="T28" fmla="*/ 141 w 512"/>
              <a:gd name="T29" fmla="*/ 157 h 512"/>
              <a:gd name="T30" fmla="*/ 157 w 512"/>
              <a:gd name="T31" fmla="*/ 141 h 512"/>
              <a:gd name="T32" fmla="*/ 213 w 512"/>
              <a:gd name="T33" fmla="*/ 170 h 512"/>
              <a:gd name="T34" fmla="*/ 234 w 512"/>
              <a:gd name="T35" fmla="*/ 170 h 512"/>
              <a:gd name="T36" fmla="*/ 370 w 512"/>
              <a:gd name="T37" fmla="*/ 370 h 512"/>
              <a:gd name="T38" fmla="*/ 355 w 512"/>
              <a:gd name="T39" fmla="*/ 370 h 512"/>
              <a:gd name="T40" fmla="*/ 298 w 512"/>
              <a:gd name="T41" fmla="*/ 341 h 512"/>
              <a:gd name="T42" fmla="*/ 277 w 512"/>
              <a:gd name="T43" fmla="*/ 341 h 512"/>
              <a:gd name="T44" fmla="*/ 277 w 512"/>
              <a:gd name="T45" fmla="*/ 288 h 512"/>
              <a:gd name="T46" fmla="*/ 288 w 512"/>
              <a:gd name="T47" fmla="*/ 277 h 512"/>
              <a:gd name="T48" fmla="*/ 352 w 512"/>
              <a:gd name="T49" fmla="*/ 288 h 512"/>
              <a:gd name="T50" fmla="*/ 313 w 512"/>
              <a:gd name="T51" fmla="*/ 298 h 512"/>
              <a:gd name="T52" fmla="*/ 370 w 512"/>
              <a:gd name="T53" fmla="*/ 370 h 512"/>
              <a:gd name="T54" fmla="*/ 313 w 512"/>
              <a:gd name="T55" fmla="*/ 213 h 512"/>
              <a:gd name="T56" fmla="*/ 352 w 512"/>
              <a:gd name="T57" fmla="*/ 224 h 512"/>
              <a:gd name="T58" fmla="*/ 288 w 512"/>
              <a:gd name="T59" fmla="*/ 234 h 512"/>
              <a:gd name="T60" fmla="*/ 277 w 512"/>
              <a:gd name="T61" fmla="*/ 224 h 512"/>
              <a:gd name="T62" fmla="*/ 288 w 512"/>
              <a:gd name="T63" fmla="*/ 160 h 512"/>
              <a:gd name="T64" fmla="*/ 298 w 512"/>
              <a:gd name="T65" fmla="*/ 198 h 512"/>
              <a:gd name="T66" fmla="*/ 370 w 512"/>
              <a:gd name="T67" fmla="*/ 141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12" h="512"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  <a:moveTo>
                  <a:pt x="234" y="341"/>
                </a:moveTo>
                <a:cubicBezTo>
                  <a:pt x="234" y="347"/>
                  <a:pt x="230" y="352"/>
                  <a:pt x="224" y="352"/>
                </a:cubicBezTo>
                <a:cubicBezTo>
                  <a:pt x="218" y="352"/>
                  <a:pt x="213" y="347"/>
                  <a:pt x="213" y="341"/>
                </a:cubicBezTo>
                <a:cubicBezTo>
                  <a:pt x="213" y="313"/>
                  <a:pt x="213" y="313"/>
                  <a:pt x="213" y="313"/>
                </a:cubicBezTo>
                <a:cubicBezTo>
                  <a:pt x="157" y="370"/>
                  <a:pt x="157" y="370"/>
                  <a:pt x="157" y="370"/>
                </a:cubicBezTo>
                <a:cubicBezTo>
                  <a:pt x="154" y="372"/>
                  <a:pt x="152" y="373"/>
                  <a:pt x="149" y="373"/>
                </a:cubicBezTo>
                <a:cubicBezTo>
                  <a:pt x="146" y="373"/>
                  <a:pt x="144" y="372"/>
                  <a:pt x="141" y="370"/>
                </a:cubicBezTo>
                <a:cubicBezTo>
                  <a:pt x="137" y="366"/>
                  <a:pt x="137" y="359"/>
                  <a:pt x="141" y="355"/>
                </a:cubicBezTo>
                <a:cubicBezTo>
                  <a:pt x="198" y="298"/>
                  <a:pt x="198" y="298"/>
                  <a:pt x="198" y="298"/>
                </a:cubicBezTo>
                <a:cubicBezTo>
                  <a:pt x="170" y="298"/>
                  <a:pt x="170" y="298"/>
                  <a:pt x="170" y="298"/>
                </a:cubicBezTo>
                <a:cubicBezTo>
                  <a:pt x="164" y="298"/>
                  <a:pt x="160" y="294"/>
                  <a:pt x="160" y="288"/>
                </a:cubicBezTo>
                <a:cubicBezTo>
                  <a:pt x="160" y="282"/>
                  <a:pt x="164" y="277"/>
                  <a:pt x="170" y="277"/>
                </a:cubicBezTo>
                <a:cubicBezTo>
                  <a:pt x="224" y="277"/>
                  <a:pt x="224" y="277"/>
                  <a:pt x="224" y="277"/>
                </a:cubicBezTo>
                <a:cubicBezTo>
                  <a:pt x="228" y="277"/>
                  <a:pt x="232" y="280"/>
                  <a:pt x="234" y="284"/>
                </a:cubicBezTo>
                <a:cubicBezTo>
                  <a:pt x="234" y="285"/>
                  <a:pt x="234" y="286"/>
                  <a:pt x="234" y="288"/>
                </a:cubicBezTo>
                <a:cubicBezTo>
                  <a:pt x="234" y="288"/>
                  <a:pt x="234" y="288"/>
                  <a:pt x="234" y="288"/>
                </a:cubicBezTo>
                <a:lnTo>
                  <a:pt x="234" y="341"/>
                </a:lnTo>
                <a:close/>
                <a:moveTo>
                  <a:pt x="234" y="224"/>
                </a:moveTo>
                <a:cubicBezTo>
                  <a:pt x="234" y="228"/>
                  <a:pt x="232" y="232"/>
                  <a:pt x="228" y="234"/>
                </a:cubicBezTo>
                <a:cubicBezTo>
                  <a:pt x="226" y="234"/>
                  <a:pt x="225" y="234"/>
                  <a:pt x="224" y="234"/>
                </a:cubicBezTo>
                <a:cubicBezTo>
                  <a:pt x="170" y="234"/>
                  <a:pt x="170" y="234"/>
                  <a:pt x="170" y="234"/>
                </a:cubicBezTo>
                <a:cubicBezTo>
                  <a:pt x="164" y="234"/>
                  <a:pt x="160" y="230"/>
                  <a:pt x="160" y="224"/>
                </a:cubicBezTo>
                <a:cubicBezTo>
                  <a:pt x="160" y="218"/>
                  <a:pt x="164" y="213"/>
                  <a:pt x="170" y="213"/>
                </a:cubicBezTo>
                <a:cubicBezTo>
                  <a:pt x="198" y="213"/>
                  <a:pt x="198" y="213"/>
                  <a:pt x="198" y="213"/>
                </a:cubicBezTo>
                <a:cubicBezTo>
                  <a:pt x="141" y="157"/>
                  <a:pt x="141" y="157"/>
                  <a:pt x="141" y="157"/>
                </a:cubicBezTo>
                <a:cubicBezTo>
                  <a:pt x="137" y="152"/>
                  <a:pt x="137" y="146"/>
                  <a:pt x="141" y="141"/>
                </a:cubicBezTo>
                <a:cubicBezTo>
                  <a:pt x="146" y="137"/>
                  <a:pt x="152" y="137"/>
                  <a:pt x="157" y="141"/>
                </a:cubicBezTo>
                <a:cubicBezTo>
                  <a:pt x="213" y="198"/>
                  <a:pt x="213" y="198"/>
                  <a:pt x="213" y="198"/>
                </a:cubicBezTo>
                <a:cubicBezTo>
                  <a:pt x="213" y="170"/>
                  <a:pt x="213" y="170"/>
                  <a:pt x="213" y="170"/>
                </a:cubicBezTo>
                <a:cubicBezTo>
                  <a:pt x="213" y="164"/>
                  <a:pt x="218" y="160"/>
                  <a:pt x="224" y="160"/>
                </a:cubicBezTo>
                <a:cubicBezTo>
                  <a:pt x="230" y="160"/>
                  <a:pt x="234" y="164"/>
                  <a:pt x="234" y="170"/>
                </a:cubicBezTo>
                <a:lnTo>
                  <a:pt x="234" y="224"/>
                </a:lnTo>
                <a:close/>
                <a:moveTo>
                  <a:pt x="370" y="370"/>
                </a:moveTo>
                <a:cubicBezTo>
                  <a:pt x="368" y="372"/>
                  <a:pt x="365" y="373"/>
                  <a:pt x="362" y="373"/>
                </a:cubicBezTo>
                <a:cubicBezTo>
                  <a:pt x="360" y="373"/>
                  <a:pt x="357" y="372"/>
                  <a:pt x="355" y="370"/>
                </a:cubicBezTo>
                <a:cubicBezTo>
                  <a:pt x="298" y="313"/>
                  <a:pt x="298" y="313"/>
                  <a:pt x="298" y="313"/>
                </a:cubicBezTo>
                <a:cubicBezTo>
                  <a:pt x="298" y="341"/>
                  <a:pt x="298" y="341"/>
                  <a:pt x="298" y="341"/>
                </a:cubicBezTo>
                <a:cubicBezTo>
                  <a:pt x="298" y="347"/>
                  <a:pt x="294" y="352"/>
                  <a:pt x="288" y="352"/>
                </a:cubicBezTo>
                <a:cubicBezTo>
                  <a:pt x="282" y="352"/>
                  <a:pt x="277" y="347"/>
                  <a:pt x="277" y="341"/>
                </a:cubicBezTo>
                <a:cubicBezTo>
                  <a:pt x="277" y="288"/>
                  <a:pt x="277" y="288"/>
                  <a:pt x="277" y="288"/>
                </a:cubicBezTo>
                <a:cubicBezTo>
                  <a:pt x="277" y="288"/>
                  <a:pt x="277" y="288"/>
                  <a:pt x="277" y="288"/>
                </a:cubicBezTo>
                <a:cubicBezTo>
                  <a:pt x="277" y="286"/>
                  <a:pt x="277" y="285"/>
                  <a:pt x="278" y="284"/>
                </a:cubicBezTo>
                <a:cubicBezTo>
                  <a:pt x="279" y="280"/>
                  <a:pt x="283" y="277"/>
                  <a:pt x="288" y="277"/>
                </a:cubicBezTo>
                <a:cubicBezTo>
                  <a:pt x="341" y="277"/>
                  <a:pt x="341" y="277"/>
                  <a:pt x="341" y="277"/>
                </a:cubicBezTo>
                <a:cubicBezTo>
                  <a:pt x="347" y="277"/>
                  <a:pt x="352" y="282"/>
                  <a:pt x="352" y="288"/>
                </a:cubicBezTo>
                <a:cubicBezTo>
                  <a:pt x="352" y="294"/>
                  <a:pt x="347" y="298"/>
                  <a:pt x="341" y="298"/>
                </a:cubicBezTo>
                <a:cubicBezTo>
                  <a:pt x="313" y="298"/>
                  <a:pt x="313" y="298"/>
                  <a:pt x="313" y="298"/>
                </a:cubicBezTo>
                <a:cubicBezTo>
                  <a:pt x="370" y="355"/>
                  <a:pt x="370" y="355"/>
                  <a:pt x="370" y="355"/>
                </a:cubicBezTo>
                <a:cubicBezTo>
                  <a:pt x="374" y="359"/>
                  <a:pt x="374" y="366"/>
                  <a:pt x="370" y="370"/>
                </a:cubicBezTo>
                <a:close/>
                <a:moveTo>
                  <a:pt x="370" y="157"/>
                </a:moveTo>
                <a:cubicBezTo>
                  <a:pt x="313" y="213"/>
                  <a:pt x="313" y="213"/>
                  <a:pt x="313" y="213"/>
                </a:cubicBezTo>
                <a:cubicBezTo>
                  <a:pt x="341" y="213"/>
                  <a:pt x="341" y="213"/>
                  <a:pt x="341" y="213"/>
                </a:cubicBezTo>
                <a:cubicBezTo>
                  <a:pt x="347" y="213"/>
                  <a:pt x="352" y="218"/>
                  <a:pt x="352" y="224"/>
                </a:cubicBezTo>
                <a:cubicBezTo>
                  <a:pt x="352" y="230"/>
                  <a:pt x="347" y="234"/>
                  <a:pt x="341" y="234"/>
                </a:cubicBezTo>
                <a:cubicBezTo>
                  <a:pt x="288" y="234"/>
                  <a:pt x="288" y="234"/>
                  <a:pt x="288" y="234"/>
                </a:cubicBezTo>
                <a:cubicBezTo>
                  <a:pt x="286" y="234"/>
                  <a:pt x="285" y="234"/>
                  <a:pt x="284" y="234"/>
                </a:cubicBezTo>
                <a:cubicBezTo>
                  <a:pt x="280" y="232"/>
                  <a:pt x="277" y="228"/>
                  <a:pt x="277" y="224"/>
                </a:cubicBezTo>
                <a:cubicBezTo>
                  <a:pt x="277" y="170"/>
                  <a:pt x="277" y="170"/>
                  <a:pt x="277" y="170"/>
                </a:cubicBezTo>
                <a:cubicBezTo>
                  <a:pt x="277" y="164"/>
                  <a:pt x="282" y="160"/>
                  <a:pt x="288" y="160"/>
                </a:cubicBezTo>
                <a:cubicBezTo>
                  <a:pt x="294" y="160"/>
                  <a:pt x="298" y="164"/>
                  <a:pt x="298" y="170"/>
                </a:cubicBezTo>
                <a:cubicBezTo>
                  <a:pt x="298" y="198"/>
                  <a:pt x="298" y="198"/>
                  <a:pt x="298" y="198"/>
                </a:cubicBezTo>
                <a:cubicBezTo>
                  <a:pt x="355" y="141"/>
                  <a:pt x="355" y="141"/>
                  <a:pt x="355" y="141"/>
                </a:cubicBezTo>
                <a:cubicBezTo>
                  <a:pt x="359" y="137"/>
                  <a:pt x="366" y="137"/>
                  <a:pt x="370" y="141"/>
                </a:cubicBezTo>
                <a:cubicBezTo>
                  <a:pt x="374" y="146"/>
                  <a:pt x="374" y="152"/>
                  <a:pt x="370" y="157"/>
                </a:cubicBezTo>
                <a:close/>
              </a:path>
            </a:pathLst>
          </a:custGeom>
          <a:solidFill>
            <a:srgbClr val="92D4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GB" sz="1800" dirty="0">
              <a:solidFill>
                <a:srgbClr val="002776"/>
              </a:solidFill>
              <a:latin typeface="Arial"/>
            </a:endParaRPr>
          </a:p>
        </p:txBody>
      </p:sp>
      <p:sp>
        <p:nvSpPr>
          <p:cNvPr id="63" name="Freeform 375"/>
          <p:cNvSpPr>
            <a:spLocks noChangeAspect="1" noEditPoints="1"/>
          </p:cNvSpPr>
          <p:nvPr/>
        </p:nvSpPr>
        <p:spPr bwMode="auto">
          <a:xfrm>
            <a:off x="841032" y="5755909"/>
            <a:ext cx="277237" cy="277237"/>
          </a:xfrm>
          <a:custGeom>
            <a:avLst/>
            <a:gdLst>
              <a:gd name="T0" fmla="*/ 297 w 512"/>
              <a:gd name="T1" fmla="*/ 213 h 512"/>
              <a:gd name="T2" fmla="*/ 382 w 512"/>
              <a:gd name="T3" fmla="*/ 221 h 512"/>
              <a:gd name="T4" fmla="*/ 323 w 512"/>
              <a:gd name="T5" fmla="*/ 280 h 512"/>
              <a:gd name="T6" fmla="*/ 320 w 512"/>
              <a:gd name="T7" fmla="*/ 290 h 512"/>
              <a:gd name="T8" fmla="*/ 337 w 512"/>
              <a:gd name="T9" fmla="*/ 374 h 512"/>
              <a:gd name="T10" fmla="*/ 261 w 512"/>
              <a:gd name="T11" fmla="*/ 332 h 512"/>
              <a:gd name="T12" fmla="*/ 256 w 512"/>
              <a:gd name="T13" fmla="*/ 330 h 512"/>
              <a:gd name="T14" fmla="*/ 250 w 512"/>
              <a:gd name="T15" fmla="*/ 332 h 512"/>
              <a:gd name="T16" fmla="*/ 175 w 512"/>
              <a:gd name="T17" fmla="*/ 374 h 512"/>
              <a:gd name="T18" fmla="*/ 191 w 512"/>
              <a:gd name="T19" fmla="*/ 290 h 512"/>
              <a:gd name="T20" fmla="*/ 189 w 512"/>
              <a:gd name="T21" fmla="*/ 280 h 512"/>
              <a:gd name="T22" fmla="*/ 130 w 512"/>
              <a:gd name="T23" fmla="*/ 221 h 512"/>
              <a:gd name="T24" fmla="*/ 214 w 512"/>
              <a:gd name="T25" fmla="*/ 213 h 512"/>
              <a:gd name="T26" fmla="*/ 223 w 512"/>
              <a:gd name="T27" fmla="*/ 207 h 512"/>
              <a:gd name="T28" fmla="*/ 256 w 512"/>
              <a:gd name="T29" fmla="*/ 133 h 512"/>
              <a:gd name="T30" fmla="*/ 289 w 512"/>
              <a:gd name="T31" fmla="*/ 207 h 512"/>
              <a:gd name="T32" fmla="*/ 297 w 512"/>
              <a:gd name="T33" fmla="*/ 213 h 512"/>
              <a:gd name="T34" fmla="*/ 512 w 512"/>
              <a:gd name="T35" fmla="*/ 256 h 512"/>
              <a:gd name="T36" fmla="*/ 256 w 512"/>
              <a:gd name="T37" fmla="*/ 512 h 512"/>
              <a:gd name="T38" fmla="*/ 0 w 512"/>
              <a:gd name="T39" fmla="*/ 256 h 512"/>
              <a:gd name="T40" fmla="*/ 256 w 512"/>
              <a:gd name="T41" fmla="*/ 0 h 512"/>
              <a:gd name="T42" fmla="*/ 512 w 512"/>
              <a:gd name="T43" fmla="*/ 256 h 512"/>
              <a:gd name="T44" fmla="*/ 415 w 512"/>
              <a:gd name="T45" fmla="*/ 209 h 512"/>
              <a:gd name="T46" fmla="*/ 406 w 512"/>
              <a:gd name="T47" fmla="*/ 202 h 512"/>
              <a:gd name="T48" fmla="*/ 306 w 512"/>
              <a:gd name="T49" fmla="*/ 192 h 512"/>
              <a:gd name="T50" fmla="*/ 265 w 512"/>
              <a:gd name="T51" fmla="*/ 102 h 512"/>
              <a:gd name="T52" fmla="*/ 256 w 512"/>
              <a:gd name="T53" fmla="*/ 96 h 512"/>
              <a:gd name="T54" fmla="*/ 246 w 512"/>
              <a:gd name="T55" fmla="*/ 102 h 512"/>
              <a:gd name="T56" fmla="*/ 206 w 512"/>
              <a:gd name="T57" fmla="*/ 192 h 512"/>
              <a:gd name="T58" fmla="*/ 105 w 512"/>
              <a:gd name="T59" fmla="*/ 202 h 512"/>
              <a:gd name="T60" fmla="*/ 96 w 512"/>
              <a:gd name="T61" fmla="*/ 209 h 512"/>
              <a:gd name="T62" fmla="*/ 99 w 512"/>
              <a:gd name="T63" fmla="*/ 221 h 512"/>
              <a:gd name="T64" fmla="*/ 169 w 512"/>
              <a:gd name="T65" fmla="*/ 291 h 512"/>
              <a:gd name="T66" fmla="*/ 149 w 512"/>
              <a:gd name="T67" fmla="*/ 392 h 512"/>
              <a:gd name="T68" fmla="*/ 153 w 512"/>
              <a:gd name="T69" fmla="*/ 403 h 512"/>
              <a:gd name="T70" fmla="*/ 165 w 512"/>
              <a:gd name="T71" fmla="*/ 404 h 512"/>
              <a:gd name="T72" fmla="*/ 256 w 512"/>
              <a:gd name="T73" fmla="*/ 353 h 512"/>
              <a:gd name="T74" fmla="*/ 346 w 512"/>
              <a:gd name="T75" fmla="*/ 404 h 512"/>
              <a:gd name="T76" fmla="*/ 352 w 512"/>
              <a:gd name="T77" fmla="*/ 405 h 512"/>
              <a:gd name="T78" fmla="*/ 358 w 512"/>
              <a:gd name="T79" fmla="*/ 403 h 512"/>
              <a:gd name="T80" fmla="*/ 362 w 512"/>
              <a:gd name="T81" fmla="*/ 392 h 512"/>
              <a:gd name="T82" fmla="*/ 342 w 512"/>
              <a:gd name="T83" fmla="*/ 291 h 512"/>
              <a:gd name="T84" fmla="*/ 413 w 512"/>
              <a:gd name="T85" fmla="*/ 221 h 512"/>
              <a:gd name="T86" fmla="*/ 415 w 512"/>
              <a:gd name="T87" fmla="*/ 209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2" h="512">
                <a:moveTo>
                  <a:pt x="297" y="213"/>
                </a:moveTo>
                <a:cubicBezTo>
                  <a:pt x="382" y="221"/>
                  <a:pt x="382" y="221"/>
                  <a:pt x="382" y="221"/>
                </a:cubicBezTo>
                <a:cubicBezTo>
                  <a:pt x="323" y="280"/>
                  <a:pt x="323" y="280"/>
                  <a:pt x="323" y="280"/>
                </a:cubicBezTo>
                <a:cubicBezTo>
                  <a:pt x="320" y="283"/>
                  <a:pt x="319" y="286"/>
                  <a:pt x="320" y="290"/>
                </a:cubicBezTo>
                <a:cubicBezTo>
                  <a:pt x="337" y="374"/>
                  <a:pt x="337" y="374"/>
                  <a:pt x="337" y="374"/>
                </a:cubicBezTo>
                <a:cubicBezTo>
                  <a:pt x="261" y="332"/>
                  <a:pt x="261" y="332"/>
                  <a:pt x="261" y="332"/>
                </a:cubicBezTo>
                <a:cubicBezTo>
                  <a:pt x="259" y="331"/>
                  <a:pt x="257" y="330"/>
                  <a:pt x="256" y="330"/>
                </a:cubicBezTo>
                <a:cubicBezTo>
                  <a:pt x="254" y="330"/>
                  <a:pt x="252" y="331"/>
                  <a:pt x="250" y="332"/>
                </a:cubicBezTo>
                <a:cubicBezTo>
                  <a:pt x="175" y="374"/>
                  <a:pt x="175" y="374"/>
                  <a:pt x="175" y="374"/>
                </a:cubicBezTo>
                <a:cubicBezTo>
                  <a:pt x="191" y="290"/>
                  <a:pt x="191" y="290"/>
                  <a:pt x="191" y="290"/>
                </a:cubicBezTo>
                <a:cubicBezTo>
                  <a:pt x="192" y="286"/>
                  <a:pt x="191" y="283"/>
                  <a:pt x="189" y="280"/>
                </a:cubicBezTo>
                <a:cubicBezTo>
                  <a:pt x="130" y="221"/>
                  <a:pt x="130" y="221"/>
                  <a:pt x="130" y="221"/>
                </a:cubicBezTo>
                <a:cubicBezTo>
                  <a:pt x="214" y="213"/>
                  <a:pt x="214" y="213"/>
                  <a:pt x="214" y="213"/>
                </a:cubicBezTo>
                <a:cubicBezTo>
                  <a:pt x="218" y="213"/>
                  <a:pt x="221" y="210"/>
                  <a:pt x="223" y="207"/>
                </a:cubicBezTo>
                <a:cubicBezTo>
                  <a:pt x="256" y="133"/>
                  <a:pt x="256" y="133"/>
                  <a:pt x="256" y="133"/>
                </a:cubicBezTo>
                <a:cubicBezTo>
                  <a:pt x="289" y="207"/>
                  <a:pt x="289" y="207"/>
                  <a:pt x="289" y="207"/>
                </a:cubicBezTo>
                <a:cubicBezTo>
                  <a:pt x="290" y="210"/>
                  <a:pt x="293" y="213"/>
                  <a:pt x="297" y="213"/>
                </a:cubicBezTo>
                <a:close/>
                <a:moveTo>
                  <a:pt x="512" y="256"/>
                </a:moveTo>
                <a:cubicBezTo>
                  <a:pt x="512" y="397"/>
                  <a:pt x="397" y="512"/>
                  <a:pt x="256" y="512"/>
                </a:cubicBezTo>
                <a:cubicBezTo>
                  <a:pt x="114" y="512"/>
                  <a:pt x="0" y="397"/>
                  <a:pt x="0" y="256"/>
                </a:cubicBezTo>
                <a:cubicBezTo>
                  <a:pt x="0" y="114"/>
                  <a:pt x="114" y="0"/>
                  <a:pt x="256" y="0"/>
                </a:cubicBezTo>
                <a:cubicBezTo>
                  <a:pt x="397" y="0"/>
                  <a:pt x="512" y="114"/>
                  <a:pt x="512" y="256"/>
                </a:cubicBezTo>
                <a:close/>
                <a:moveTo>
                  <a:pt x="415" y="209"/>
                </a:moveTo>
                <a:cubicBezTo>
                  <a:pt x="414" y="206"/>
                  <a:pt x="410" y="203"/>
                  <a:pt x="406" y="202"/>
                </a:cubicBezTo>
                <a:cubicBezTo>
                  <a:pt x="306" y="192"/>
                  <a:pt x="306" y="192"/>
                  <a:pt x="306" y="192"/>
                </a:cubicBezTo>
                <a:cubicBezTo>
                  <a:pt x="265" y="102"/>
                  <a:pt x="265" y="102"/>
                  <a:pt x="265" y="102"/>
                </a:cubicBezTo>
                <a:cubicBezTo>
                  <a:pt x="264" y="98"/>
                  <a:pt x="260" y="96"/>
                  <a:pt x="256" y="96"/>
                </a:cubicBezTo>
                <a:cubicBezTo>
                  <a:pt x="251" y="96"/>
                  <a:pt x="248" y="98"/>
                  <a:pt x="246" y="102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105" y="202"/>
                  <a:pt x="105" y="202"/>
                  <a:pt x="105" y="202"/>
                </a:cubicBezTo>
                <a:cubicBezTo>
                  <a:pt x="101" y="203"/>
                  <a:pt x="98" y="206"/>
                  <a:pt x="96" y="209"/>
                </a:cubicBezTo>
                <a:cubicBezTo>
                  <a:pt x="95" y="213"/>
                  <a:pt x="96" y="218"/>
                  <a:pt x="99" y="221"/>
                </a:cubicBezTo>
                <a:cubicBezTo>
                  <a:pt x="169" y="291"/>
                  <a:pt x="169" y="291"/>
                  <a:pt x="169" y="291"/>
                </a:cubicBezTo>
                <a:cubicBezTo>
                  <a:pt x="149" y="392"/>
                  <a:pt x="149" y="392"/>
                  <a:pt x="149" y="392"/>
                </a:cubicBezTo>
                <a:cubicBezTo>
                  <a:pt x="148" y="396"/>
                  <a:pt x="150" y="401"/>
                  <a:pt x="153" y="403"/>
                </a:cubicBezTo>
                <a:cubicBezTo>
                  <a:pt x="157" y="405"/>
                  <a:pt x="161" y="406"/>
                  <a:pt x="165" y="404"/>
                </a:cubicBezTo>
                <a:cubicBezTo>
                  <a:pt x="256" y="353"/>
                  <a:pt x="256" y="353"/>
                  <a:pt x="256" y="353"/>
                </a:cubicBezTo>
                <a:cubicBezTo>
                  <a:pt x="346" y="404"/>
                  <a:pt x="346" y="404"/>
                  <a:pt x="346" y="404"/>
                </a:cubicBezTo>
                <a:cubicBezTo>
                  <a:pt x="348" y="405"/>
                  <a:pt x="350" y="405"/>
                  <a:pt x="352" y="405"/>
                </a:cubicBezTo>
                <a:cubicBezTo>
                  <a:pt x="354" y="405"/>
                  <a:pt x="356" y="404"/>
                  <a:pt x="358" y="403"/>
                </a:cubicBezTo>
                <a:cubicBezTo>
                  <a:pt x="361" y="401"/>
                  <a:pt x="363" y="396"/>
                  <a:pt x="362" y="392"/>
                </a:cubicBezTo>
                <a:cubicBezTo>
                  <a:pt x="342" y="291"/>
                  <a:pt x="342" y="291"/>
                  <a:pt x="342" y="291"/>
                </a:cubicBezTo>
                <a:cubicBezTo>
                  <a:pt x="413" y="221"/>
                  <a:pt x="413" y="221"/>
                  <a:pt x="413" y="221"/>
                </a:cubicBezTo>
                <a:cubicBezTo>
                  <a:pt x="415" y="218"/>
                  <a:pt x="416" y="213"/>
                  <a:pt x="415" y="209"/>
                </a:cubicBezTo>
                <a:close/>
              </a:path>
            </a:pathLst>
          </a:custGeom>
          <a:solidFill>
            <a:srgbClr val="92D4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2266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701" y="1837951"/>
            <a:ext cx="8126672" cy="54502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2</a:t>
            </a:r>
            <a:r>
              <a:rPr lang="es-ES" b="1" dirty="0" smtClean="0"/>
              <a:t>. Metodología</a:t>
            </a:r>
            <a:endParaRPr lang="es-ES" b="1" dirty="0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232662" y="865122"/>
            <a:ext cx="6429375" cy="4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s-ES" altLang="es-ES" sz="14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 </a:t>
            </a:r>
            <a:r>
              <a:rPr lang="es-ES" altLang="es-ES" sz="1400" dirty="0" smtClean="0">
                <a:latin typeface="+mj-lt"/>
              </a:rPr>
              <a:t>¿Cómo se ha realizado la evaluación de la actividad del Teatro Real?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005" y="-7908"/>
            <a:ext cx="1322244" cy="1108048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232662" y="1399366"/>
            <a:ext cx="1150938" cy="1150938"/>
            <a:chOff x="498475" y="1601257"/>
            <a:chExt cx="1150938" cy="1150938"/>
          </a:xfrm>
          <a:solidFill>
            <a:schemeClr val="bg1"/>
          </a:solidFill>
        </p:grpSpPr>
        <p:sp>
          <p:nvSpPr>
            <p:cNvPr id="34" name="Teardrop 49"/>
            <p:cNvSpPr>
              <a:spLocks/>
            </p:cNvSpPr>
            <p:nvPr/>
          </p:nvSpPr>
          <p:spPr bwMode="auto">
            <a:xfrm rot="2620603">
              <a:off x="498475" y="1601257"/>
              <a:ext cx="1150938" cy="1150938"/>
            </a:xfrm>
            <a:custGeom>
              <a:avLst/>
              <a:gdLst>
                <a:gd name="T0" fmla="*/ 0 w 1150620"/>
                <a:gd name="T1" fmla="*/ 576741 h 1150620"/>
                <a:gd name="T2" fmla="*/ 576741 w 1150620"/>
                <a:gd name="T3" fmla="*/ 0 h 1150620"/>
                <a:gd name="T4" fmla="*/ 1153485 w 1150620"/>
                <a:gd name="T5" fmla="*/ 0 h 1150620"/>
                <a:gd name="T6" fmla="*/ 1153485 w 1150620"/>
                <a:gd name="T7" fmla="*/ 576741 h 1150620"/>
                <a:gd name="T8" fmla="*/ 576741 w 1150620"/>
                <a:gd name="T9" fmla="*/ 1153485 h 1150620"/>
                <a:gd name="T10" fmla="*/ 0 w 1150620"/>
                <a:gd name="T11" fmla="*/ 576741 h 1150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0620" h="1150620">
                  <a:moveTo>
                    <a:pt x="0" y="575310"/>
                  </a:moveTo>
                  <a:cubicBezTo>
                    <a:pt x="0" y="257575"/>
                    <a:pt x="257575" y="0"/>
                    <a:pt x="575310" y="0"/>
                  </a:cubicBezTo>
                  <a:lnTo>
                    <a:pt x="1150620" y="0"/>
                  </a:lnTo>
                  <a:lnTo>
                    <a:pt x="1150620" y="575310"/>
                  </a:lnTo>
                  <a:cubicBezTo>
                    <a:pt x="1150620" y="893045"/>
                    <a:pt x="893045" y="1150620"/>
                    <a:pt x="575310" y="1150620"/>
                  </a:cubicBezTo>
                  <a:cubicBezTo>
                    <a:pt x="257575" y="1150620"/>
                    <a:pt x="0" y="893045"/>
                    <a:pt x="0" y="575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endParaRPr lang="es-ES_tradnl" sz="1100" dirty="0">
                <a:latin typeface="+mj-lt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554636" y="1659883"/>
              <a:ext cx="1019331" cy="1049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>
                <a:latin typeface="+mj-lt"/>
              </a:endParaRPr>
            </a:p>
          </p:txBody>
        </p:sp>
        <p:sp>
          <p:nvSpPr>
            <p:cNvPr id="39" name="Rectangle 51"/>
            <p:cNvSpPr>
              <a:spLocks noChangeArrowheads="1"/>
            </p:cNvSpPr>
            <p:nvPr/>
          </p:nvSpPr>
          <p:spPr bwMode="auto">
            <a:xfrm>
              <a:off x="658695" y="1940234"/>
              <a:ext cx="811212" cy="32316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s-ES_tradnl" altLang="es-ES" sz="1050" b="1" dirty="0" smtClean="0">
                  <a:solidFill>
                    <a:srgbClr val="E7E6E6"/>
                  </a:solidFill>
                  <a:latin typeface="+mj-lt"/>
                  <a:cs typeface="Times New Roman" panose="02020603050405020304" pitchFamily="18" charset="0"/>
                </a:rPr>
                <a:t>Alcance temporal</a:t>
              </a:r>
              <a:endParaRPr lang="es-ES_tradnl" altLang="es-ES" sz="1050" dirty="0" smtClean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839863" y="1613208"/>
            <a:ext cx="83398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200" dirty="0"/>
              <a:t>El alcance temporal contemplado se circunscribe al </a:t>
            </a:r>
            <a:r>
              <a:rPr lang="es-ES" sz="1200" dirty="0">
                <a:solidFill>
                  <a:srgbClr val="92D400"/>
                </a:solidFill>
              </a:rPr>
              <a:t>año </a:t>
            </a:r>
            <a:r>
              <a:rPr lang="es-ES" sz="1200" dirty="0" smtClean="0">
                <a:solidFill>
                  <a:srgbClr val="92D400"/>
                </a:solidFill>
              </a:rPr>
              <a:t>2017</a:t>
            </a:r>
            <a:r>
              <a:rPr lang="es-ES" sz="1200" dirty="0" smtClean="0"/>
              <a:t>.</a:t>
            </a:r>
            <a:endParaRPr lang="es-ES" sz="12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232662" y="2821522"/>
            <a:ext cx="1150938" cy="1150938"/>
            <a:chOff x="498475" y="1601257"/>
            <a:chExt cx="1150938" cy="1150938"/>
          </a:xfrm>
          <a:solidFill>
            <a:schemeClr val="bg1"/>
          </a:solidFill>
        </p:grpSpPr>
        <p:sp>
          <p:nvSpPr>
            <p:cNvPr id="55" name="Teardrop 49"/>
            <p:cNvSpPr>
              <a:spLocks/>
            </p:cNvSpPr>
            <p:nvPr/>
          </p:nvSpPr>
          <p:spPr bwMode="auto">
            <a:xfrm rot="2620603">
              <a:off x="498475" y="1601257"/>
              <a:ext cx="1150938" cy="1150938"/>
            </a:xfrm>
            <a:custGeom>
              <a:avLst/>
              <a:gdLst>
                <a:gd name="T0" fmla="*/ 0 w 1150620"/>
                <a:gd name="T1" fmla="*/ 576741 h 1150620"/>
                <a:gd name="T2" fmla="*/ 576741 w 1150620"/>
                <a:gd name="T3" fmla="*/ 0 h 1150620"/>
                <a:gd name="T4" fmla="*/ 1153485 w 1150620"/>
                <a:gd name="T5" fmla="*/ 0 h 1150620"/>
                <a:gd name="T6" fmla="*/ 1153485 w 1150620"/>
                <a:gd name="T7" fmla="*/ 576741 h 1150620"/>
                <a:gd name="T8" fmla="*/ 576741 w 1150620"/>
                <a:gd name="T9" fmla="*/ 1153485 h 1150620"/>
                <a:gd name="T10" fmla="*/ 0 w 1150620"/>
                <a:gd name="T11" fmla="*/ 576741 h 1150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0620" h="1150620">
                  <a:moveTo>
                    <a:pt x="0" y="575310"/>
                  </a:moveTo>
                  <a:cubicBezTo>
                    <a:pt x="0" y="257575"/>
                    <a:pt x="257575" y="0"/>
                    <a:pt x="575310" y="0"/>
                  </a:cubicBezTo>
                  <a:lnTo>
                    <a:pt x="1150620" y="0"/>
                  </a:lnTo>
                  <a:lnTo>
                    <a:pt x="1150620" y="575310"/>
                  </a:lnTo>
                  <a:cubicBezTo>
                    <a:pt x="1150620" y="893045"/>
                    <a:pt x="893045" y="1150620"/>
                    <a:pt x="575310" y="1150620"/>
                  </a:cubicBezTo>
                  <a:cubicBezTo>
                    <a:pt x="257575" y="1150620"/>
                    <a:pt x="0" y="893045"/>
                    <a:pt x="0" y="5753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 anchor="ctr"/>
            <a:lstStyle/>
            <a:p>
              <a:endParaRPr lang="es-ES_tradnl" sz="1100" dirty="0">
                <a:latin typeface="+mj-lt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554636" y="1659883"/>
              <a:ext cx="1019331" cy="104931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1100">
                <a:latin typeface="+mj-lt"/>
              </a:endParaRPr>
            </a:p>
          </p:txBody>
        </p:sp>
        <p:sp>
          <p:nvSpPr>
            <p:cNvPr id="57" name="Rectangle 51"/>
            <p:cNvSpPr>
              <a:spLocks noChangeArrowheads="1"/>
            </p:cNvSpPr>
            <p:nvPr/>
          </p:nvSpPr>
          <p:spPr bwMode="auto">
            <a:xfrm>
              <a:off x="658695" y="1940234"/>
              <a:ext cx="811212" cy="48474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es-ES_tradnl" altLang="es-ES" sz="1050" b="1" dirty="0" smtClean="0">
                  <a:solidFill>
                    <a:srgbClr val="E7E6E6"/>
                  </a:solidFill>
                  <a:latin typeface="+mj-lt"/>
                  <a:cs typeface="Times New Roman" panose="02020603050405020304" pitchFamily="18" charset="0"/>
                </a:rPr>
                <a:t>Alcance </a:t>
              </a:r>
              <a:r>
                <a:rPr lang="es-ES_tradnl" altLang="es-ES" sz="1050" b="1" dirty="0" err="1" smtClean="0">
                  <a:solidFill>
                    <a:srgbClr val="E7E6E6"/>
                  </a:solidFill>
                  <a:latin typeface="+mj-lt"/>
                  <a:cs typeface="Times New Roman" panose="02020603050405020304" pitchFamily="18" charset="0"/>
                </a:rPr>
                <a:t>metodoló-gico</a:t>
              </a:r>
              <a:endParaRPr lang="es-ES_tradnl" altLang="es-ES" sz="1050" dirty="0" smtClean="0">
                <a:latin typeface="+mj-lt"/>
                <a:cs typeface="Times New Roman" panose="02020603050405020304" pitchFamily="18" charset="0"/>
              </a:endParaRPr>
            </a:p>
          </p:txBody>
        </p:sp>
      </p:grpSp>
      <p:sp>
        <p:nvSpPr>
          <p:cNvPr id="63" name="Rectangle 62"/>
          <p:cNvSpPr/>
          <p:nvPr/>
        </p:nvSpPr>
        <p:spPr>
          <a:xfrm>
            <a:off x="8635063" y="5909585"/>
            <a:ext cx="174818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Metodología: Global </a:t>
            </a:r>
            <a:r>
              <a:rPr lang="es-ES" sz="9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Impact</a:t>
            </a:r>
            <a:r>
              <a:rPr lang="es-ES" sz="9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Model</a:t>
            </a:r>
            <a:r>
              <a:rPr lang="es-ES" sz="900" b="1" i="1" baseline="30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s-ES" sz="9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by</a:t>
            </a:r>
            <a:r>
              <a:rPr lang="es-ES" sz="9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es-ES" sz="900" b="1" i="1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Deloitte</a:t>
            </a:r>
            <a:endParaRPr lang="es-ES" sz="9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04235" y="4435354"/>
            <a:ext cx="19670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200" b="1" dirty="0" smtClean="0">
                <a:solidFill>
                  <a:srgbClr val="92D400"/>
                </a:solidFill>
              </a:rPr>
              <a:t>3</a:t>
            </a:r>
            <a:r>
              <a:rPr lang="es-ES" sz="2000" dirty="0" smtClean="0">
                <a:solidFill>
                  <a:srgbClr val="92D400"/>
                </a:solidFill>
              </a:rPr>
              <a:t> </a:t>
            </a:r>
            <a:r>
              <a:rPr lang="es-ES" sz="1200" dirty="0" smtClean="0"/>
              <a:t>capitales</a:t>
            </a:r>
          </a:p>
          <a:p>
            <a:pPr algn="just"/>
            <a:r>
              <a:rPr lang="es-ES" sz="3200" b="1" dirty="0" smtClean="0">
                <a:solidFill>
                  <a:srgbClr val="92D400"/>
                </a:solidFill>
              </a:rPr>
              <a:t>6</a:t>
            </a:r>
            <a:r>
              <a:rPr lang="es-ES" sz="1200" dirty="0" smtClean="0">
                <a:solidFill>
                  <a:srgbClr val="92D400"/>
                </a:solidFill>
              </a:rPr>
              <a:t> </a:t>
            </a:r>
            <a:r>
              <a:rPr lang="es-ES" sz="1200" dirty="0"/>
              <a:t>ámbitos de </a:t>
            </a:r>
            <a:r>
              <a:rPr lang="es-ES" sz="1200" dirty="0" smtClean="0"/>
              <a:t>contribución</a:t>
            </a:r>
          </a:p>
        </p:txBody>
      </p:sp>
    </p:spTree>
    <p:extLst>
      <p:ext uri="{BB962C8B-B14F-4D97-AF65-F5344CB8AC3E}">
        <p14:creationId xmlns:p14="http://schemas.microsoft.com/office/powerpoint/2010/main" val="12999047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3. Resultados</a:t>
            </a:r>
            <a:endParaRPr lang="es-E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005" y="376"/>
            <a:ext cx="1322244" cy="1108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388" y="931875"/>
            <a:ext cx="1992312" cy="1992312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2992981" y="1651242"/>
            <a:ext cx="7318615" cy="17004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El 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gasto </a:t>
            </a:r>
            <a:r>
              <a:rPr kumimoji="0" lang="es-ES_tradnl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traccionado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por la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actividad del Teatro Real se traduce en: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66,5 </a:t>
            </a:r>
            <a:r>
              <a:rPr kumimoji="0" lang="es-ES_tradnl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Mill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.€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de PIB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generados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en la Comunidad de Madrid en el 2017.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Mantenimiento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de </a:t>
            </a: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1.428 empleos EJC* 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anuales.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s-ES_tradnl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24,9 </a:t>
            </a:r>
            <a:r>
              <a:rPr kumimoji="0" lang="es-ES_tradnl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Mill</a:t>
            </a:r>
            <a:r>
              <a:rPr kumimoji="0" lang="es-ES_tradnl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.€ de retornos fiscales </a:t>
            </a:r>
            <a:r>
              <a:rPr kumimoji="0" lang="es-ES_tradnl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para las arcas públicas </a:t>
            </a:r>
            <a:r>
              <a:rPr kumimoji="0" lang="es-ES_tradnl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  <a:ea typeface="+mn-ea"/>
                <a:cs typeface="+mn-cs"/>
              </a:rPr>
              <a:t>en el mismo año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s-ES" sz="1400" dirty="0">
                <a:latin typeface="Verdana"/>
              </a:rPr>
              <a:t>Su impacto representa el </a:t>
            </a:r>
            <a:r>
              <a:rPr lang="es-ES" sz="1400" b="1" dirty="0">
                <a:latin typeface="Verdana"/>
              </a:rPr>
              <a:t>0,03% </a:t>
            </a:r>
            <a:r>
              <a:rPr lang="es-ES_tradnl" sz="1400" b="1" dirty="0">
                <a:latin typeface="Verdana"/>
              </a:rPr>
              <a:t>del PIB de la Comunidad de Madrid</a:t>
            </a:r>
            <a:endParaRPr lang="es-ES" sz="1400" b="1" dirty="0">
              <a:latin typeface="Verdana"/>
            </a:endParaRP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endParaRPr kumimoji="0" lang="es-ES_tradnl" sz="1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2992981" y="3769207"/>
            <a:ext cx="6519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Wingdings" panose="05000000000000000000" pitchFamily="2" charset="2"/>
              <a:buChar char="§"/>
              <a:tabLst/>
              <a:defRPr/>
            </a:pPr>
            <a:r>
              <a:rPr lang="es-ES" sz="1400" b="1" dirty="0" smtClean="0">
                <a:latin typeface="Verdana"/>
              </a:rPr>
              <a:t>Impacto fiscal: </a:t>
            </a:r>
            <a:r>
              <a:rPr lang="es-ES" sz="1400" dirty="0" smtClean="0">
                <a:latin typeface="Verdana"/>
              </a:rPr>
              <a:t>Contribuye a generar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1,8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euros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en impuestos </a:t>
            </a:r>
            <a:r>
              <a:rPr lang="es-ES" sz="1400" dirty="0" smtClean="0">
                <a:latin typeface="Verdana"/>
              </a:rPr>
              <a:t>por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cada euro de subvención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percibida.</a:t>
            </a:r>
            <a:endParaRPr kumimoji="0" lang="es-ES_tradnl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992981" y="1191456"/>
            <a:ext cx="64431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s-ES" sz="1600" b="1" i="1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Impacto económico en la Comunidad de Madrid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992981" y="4518607"/>
            <a:ext cx="5079785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 kumimoji="0" sz="1600" b="1" i="1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Verdana"/>
              </a:defRPr>
            </a:lvl1pPr>
          </a:lstStyle>
          <a:p>
            <a:r>
              <a:rPr lang="es-ES" dirty="0"/>
              <a:t>Sostenibilidad económica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992981" y="4919339"/>
            <a:ext cx="6191080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lvl="0" indent="-171450">
              <a:spcBef>
                <a:spcPts val="600"/>
              </a:spcBef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dirty="0"/>
              <a:t>Los ingresos por </a:t>
            </a:r>
            <a:r>
              <a:rPr lang="es-ES" sz="1400" b="1" dirty="0"/>
              <a:t>vía privada </a:t>
            </a:r>
            <a:r>
              <a:rPr lang="es-ES" sz="1400" dirty="0"/>
              <a:t>representan </a:t>
            </a:r>
            <a:r>
              <a:rPr lang="es-ES" sz="1400" b="1" dirty="0"/>
              <a:t>7 de cada 10 euros, </a:t>
            </a:r>
            <a:r>
              <a:rPr lang="es-ES" sz="1400" dirty="0"/>
              <a:t>poniendo de manifiesto la </a:t>
            </a:r>
            <a:r>
              <a:rPr lang="es-ES" sz="1400" dirty="0" smtClean="0"/>
              <a:t>autonomía </a:t>
            </a:r>
            <a:r>
              <a:rPr lang="es-ES" sz="1400" dirty="0"/>
              <a:t>financiera de la institución respecto a la financiación pública:</a:t>
            </a:r>
          </a:p>
          <a:p>
            <a:pPr marL="628650" lvl="1" indent="-17145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/>
              <a:t>4 de cada 10 </a:t>
            </a:r>
            <a:r>
              <a:rPr lang="es-ES" sz="1400" b="1" dirty="0" smtClean="0"/>
              <a:t>euros </a:t>
            </a:r>
            <a:r>
              <a:rPr lang="es-ES" sz="1400" dirty="0" smtClean="0"/>
              <a:t>provienen </a:t>
            </a:r>
            <a:r>
              <a:rPr lang="es-ES" sz="1400" dirty="0"/>
              <a:t>por la </a:t>
            </a:r>
            <a:r>
              <a:rPr lang="es-ES" sz="1400" b="1" dirty="0" smtClean="0"/>
              <a:t>venta de  entradas e ingresos generados por  el propia Teatro..</a:t>
            </a:r>
            <a:endParaRPr lang="es-ES" sz="1400" b="1" dirty="0"/>
          </a:p>
          <a:p>
            <a:pPr marL="628650" lvl="1" indent="-171450">
              <a:spcBef>
                <a:spcPts val="60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/>
              <a:t>3 de cada 10 </a:t>
            </a:r>
            <a:r>
              <a:rPr lang="es-ES" sz="1400" b="1" dirty="0" smtClean="0"/>
              <a:t>euros </a:t>
            </a:r>
            <a:r>
              <a:rPr lang="es-ES" sz="1400" dirty="0" smtClean="0"/>
              <a:t>provienen </a:t>
            </a:r>
            <a:r>
              <a:rPr lang="es-ES" sz="1400" dirty="0"/>
              <a:t>del </a:t>
            </a:r>
            <a:r>
              <a:rPr lang="es-ES" sz="1400" b="1" dirty="0"/>
              <a:t>patrocinio.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992981" y="3168527"/>
            <a:ext cx="70002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spcBef>
                <a:spcPts val="600"/>
              </a:spcBef>
              <a:buClr>
                <a:srgbClr val="FFFFFF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s-ES" sz="1400" b="1" dirty="0" smtClean="0"/>
              <a:t>Impacto en la riqueza</a:t>
            </a:r>
            <a:r>
              <a:rPr lang="es-ES" sz="1400" dirty="0" smtClean="0"/>
              <a:t>: Contribuye a generar </a:t>
            </a:r>
            <a:r>
              <a:rPr lang="es-ES" sz="1400" b="1" dirty="0" smtClean="0"/>
              <a:t>2,5€</a:t>
            </a:r>
            <a:r>
              <a:rPr lang="es-ES" sz="1400" b="1" dirty="0"/>
              <a:t> </a:t>
            </a:r>
            <a:r>
              <a:rPr lang="es-ES" sz="1400" b="1" dirty="0" smtClean="0"/>
              <a:t>de PIB en la Comunidad </a:t>
            </a:r>
            <a:r>
              <a:rPr lang="es-ES" sz="1400" dirty="0" smtClean="0">
                <a:latin typeface="Verdana"/>
              </a:rPr>
              <a:t>por</a:t>
            </a:r>
            <a:r>
              <a:rPr lang="es-ES" sz="1400" b="1" dirty="0" smtClean="0"/>
              <a:t> c</a:t>
            </a:r>
            <a:r>
              <a:rPr kumimoji="0" lang="es-ES" sz="1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/>
              </a:rPr>
              <a:t>ada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/>
              </a:rPr>
              <a:t>euro de subvención / patrocinio </a:t>
            </a: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/>
              </a:rPr>
              <a:t>recibido.</a:t>
            </a:r>
            <a:endParaRPr kumimoji="0" lang="es-ES" sz="1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14844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197"/>
          <p:cNvSpPr/>
          <p:nvPr/>
        </p:nvSpPr>
        <p:spPr bwMode="gray">
          <a:xfrm>
            <a:off x="197386" y="1654133"/>
            <a:ext cx="6818648" cy="4959658"/>
          </a:xfrm>
          <a:prstGeom prst="rect">
            <a:avLst/>
          </a:prstGeom>
          <a:solidFill>
            <a:schemeClr val="tx1"/>
          </a:solidFill>
          <a:ln w="19050" algn="ctr">
            <a:noFill/>
            <a:miter lim="800000"/>
            <a:headEnd/>
            <a:tailEnd/>
          </a:ln>
        </p:spPr>
        <p:txBody>
          <a:bodyPr wrap="square" lIns="88900" tIns="88900" rIns="88900" bIns="8890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es-ES" sz="1600" b="1" dirty="0" smtClean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3. Resultados</a:t>
            </a:r>
            <a:endParaRPr lang="es-E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005" y="376"/>
            <a:ext cx="1322244" cy="1108048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071749" y="911693"/>
            <a:ext cx="504000" cy="504000"/>
            <a:chOff x="3170049" y="911693"/>
            <a:chExt cx="504000" cy="504000"/>
          </a:xfrm>
        </p:grpSpPr>
        <p:sp>
          <p:nvSpPr>
            <p:cNvPr id="107" name="Oval 106"/>
            <p:cNvSpPr/>
            <p:nvPr/>
          </p:nvSpPr>
          <p:spPr>
            <a:xfrm rot="10800000">
              <a:off x="3170049" y="911693"/>
              <a:ext cx="504000" cy="504000"/>
            </a:xfrm>
            <a:prstGeom prst="ellipse">
              <a:avLst/>
            </a:prstGeom>
            <a:noFill/>
            <a:ln w="57150" cap="flat" cmpd="sng" algn="ctr">
              <a:solidFill>
                <a:srgbClr val="92D4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Freeform 140"/>
            <p:cNvSpPr>
              <a:spLocks noEditPoints="1"/>
            </p:cNvSpPr>
            <p:nvPr/>
          </p:nvSpPr>
          <p:spPr bwMode="auto">
            <a:xfrm>
              <a:off x="3289584" y="986705"/>
              <a:ext cx="250021" cy="318346"/>
            </a:xfrm>
            <a:custGeom>
              <a:avLst/>
              <a:gdLst>
                <a:gd name="T0" fmla="*/ 81 w 99"/>
                <a:gd name="T1" fmla="*/ 56 h 126"/>
                <a:gd name="T2" fmla="*/ 96 w 99"/>
                <a:gd name="T3" fmla="*/ 73 h 126"/>
                <a:gd name="T4" fmla="*/ 99 w 99"/>
                <a:gd name="T5" fmla="*/ 84 h 126"/>
                <a:gd name="T6" fmla="*/ 92 w 99"/>
                <a:gd name="T7" fmla="*/ 104 h 126"/>
                <a:gd name="T8" fmla="*/ 73 w 99"/>
                <a:gd name="T9" fmla="*/ 126 h 126"/>
                <a:gd name="T10" fmla="*/ 64 w 99"/>
                <a:gd name="T11" fmla="*/ 118 h 126"/>
                <a:gd name="T12" fmla="*/ 44 w 99"/>
                <a:gd name="T13" fmla="*/ 118 h 126"/>
                <a:gd name="T14" fmla="*/ 19 w 99"/>
                <a:gd name="T15" fmla="*/ 122 h 126"/>
                <a:gd name="T16" fmla="*/ 14 w 99"/>
                <a:gd name="T17" fmla="*/ 101 h 126"/>
                <a:gd name="T18" fmla="*/ 0 w 99"/>
                <a:gd name="T19" fmla="*/ 74 h 126"/>
                <a:gd name="T20" fmla="*/ 13 w 99"/>
                <a:gd name="T21" fmla="*/ 68 h 126"/>
                <a:gd name="T22" fmla="*/ 36 w 99"/>
                <a:gd name="T23" fmla="*/ 53 h 126"/>
                <a:gd name="T24" fmla="*/ 40 w 99"/>
                <a:gd name="T25" fmla="*/ 59 h 126"/>
                <a:gd name="T26" fmla="*/ 68 w 99"/>
                <a:gd name="T27" fmla="*/ 51 h 126"/>
                <a:gd name="T28" fmla="*/ 48 w 99"/>
                <a:gd name="T29" fmla="*/ 0 h 126"/>
                <a:gd name="T30" fmla="*/ 36 w 99"/>
                <a:gd name="T31" fmla="*/ 8 h 126"/>
                <a:gd name="T32" fmla="*/ 30 w 99"/>
                <a:gd name="T33" fmla="*/ 23 h 126"/>
                <a:gd name="T34" fmla="*/ 31 w 99"/>
                <a:gd name="T35" fmla="*/ 33 h 126"/>
                <a:gd name="T36" fmla="*/ 44 w 99"/>
                <a:gd name="T37" fmla="*/ 45 h 126"/>
                <a:gd name="T38" fmla="*/ 53 w 99"/>
                <a:gd name="T39" fmla="*/ 47 h 126"/>
                <a:gd name="T40" fmla="*/ 70 w 99"/>
                <a:gd name="T41" fmla="*/ 40 h 126"/>
                <a:gd name="T42" fmla="*/ 76 w 99"/>
                <a:gd name="T43" fmla="*/ 28 h 126"/>
                <a:gd name="T44" fmla="*/ 76 w 99"/>
                <a:gd name="T45" fmla="*/ 19 h 126"/>
                <a:gd name="T46" fmla="*/ 70 w 99"/>
                <a:gd name="T47" fmla="*/ 8 h 126"/>
                <a:gd name="T48" fmla="*/ 53 w 99"/>
                <a:gd name="T49" fmla="*/ 0 h 126"/>
                <a:gd name="T50" fmla="*/ 54 w 99"/>
                <a:gd name="T51" fmla="*/ 19 h 126"/>
                <a:gd name="T52" fmla="*/ 54 w 99"/>
                <a:gd name="T53" fmla="*/ 16 h 126"/>
                <a:gd name="T54" fmla="*/ 53 w 99"/>
                <a:gd name="T55" fmla="*/ 16 h 126"/>
                <a:gd name="T56" fmla="*/ 51 w 99"/>
                <a:gd name="T57" fmla="*/ 17 h 126"/>
                <a:gd name="T58" fmla="*/ 53 w 99"/>
                <a:gd name="T59" fmla="*/ 19 h 126"/>
                <a:gd name="T60" fmla="*/ 59 w 99"/>
                <a:gd name="T61" fmla="*/ 23 h 126"/>
                <a:gd name="T62" fmla="*/ 61 w 99"/>
                <a:gd name="T63" fmla="*/ 25 h 126"/>
                <a:gd name="T64" fmla="*/ 59 w 99"/>
                <a:gd name="T65" fmla="*/ 33 h 126"/>
                <a:gd name="T66" fmla="*/ 54 w 99"/>
                <a:gd name="T67" fmla="*/ 34 h 126"/>
                <a:gd name="T68" fmla="*/ 51 w 99"/>
                <a:gd name="T69" fmla="*/ 34 h 126"/>
                <a:gd name="T70" fmla="*/ 48 w 99"/>
                <a:gd name="T71" fmla="*/ 33 h 126"/>
                <a:gd name="T72" fmla="*/ 47 w 99"/>
                <a:gd name="T73" fmla="*/ 26 h 126"/>
                <a:gd name="T74" fmla="*/ 51 w 99"/>
                <a:gd name="T75" fmla="*/ 28 h 126"/>
                <a:gd name="T76" fmla="*/ 53 w 99"/>
                <a:gd name="T77" fmla="*/ 31 h 126"/>
                <a:gd name="T78" fmla="*/ 54 w 99"/>
                <a:gd name="T79" fmla="*/ 31 h 126"/>
                <a:gd name="T80" fmla="*/ 54 w 99"/>
                <a:gd name="T81" fmla="*/ 26 h 126"/>
                <a:gd name="T82" fmla="*/ 51 w 99"/>
                <a:gd name="T83" fmla="*/ 25 h 126"/>
                <a:gd name="T84" fmla="*/ 47 w 99"/>
                <a:gd name="T85" fmla="*/ 20 h 126"/>
                <a:gd name="T86" fmla="*/ 47 w 99"/>
                <a:gd name="T87" fmla="*/ 17 h 126"/>
                <a:gd name="T88" fmla="*/ 51 w 99"/>
                <a:gd name="T89" fmla="*/ 11 h 126"/>
                <a:gd name="T90" fmla="*/ 54 w 99"/>
                <a:gd name="T91" fmla="*/ 11 h 126"/>
                <a:gd name="T92" fmla="*/ 59 w 99"/>
                <a:gd name="T93" fmla="*/ 13 h 126"/>
                <a:gd name="T94" fmla="*/ 59 w 99"/>
                <a:gd name="T95" fmla="*/ 19 h 126"/>
                <a:gd name="T96" fmla="*/ 65 w 99"/>
                <a:gd name="T97" fmla="*/ 13 h 126"/>
                <a:gd name="T98" fmla="*/ 70 w 99"/>
                <a:gd name="T99" fmla="*/ 23 h 126"/>
                <a:gd name="T100" fmla="*/ 65 w 99"/>
                <a:gd name="T101" fmla="*/ 36 h 126"/>
                <a:gd name="T102" fmla="*/ 53 w 99"/>
                <a:gd name="T103" fmla="*/ 40 h 126"/>
                <a:gd name="T104" fmla="*/ 42 w 99"/>
                <a:gd name="T105" fmla="*/ 36 h 126"/>
                <a:gd name="T106" fmla="*/ 36 w 99"/>
                <a:gd name="T107" fmla="*/ 23 h 126"/>
                <a:gd name="T108" fmla="*/ 42 w 99"/>
                <a:gd name="T109" fmla="*/ 13 h 126"/>
                <a:gd name="T110" fmla="*/ 53 w 99"/>
                <a:gd name="T111" fmla="*/ 8 h 126"/>
                <a:gd name="T112" fmla="*/ 65 w 99"/>
                <a:gd name="T113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26">
                  <a:moveTo>
                    <a:pt x="68" y="51"/>
                  </a:moveTo>
                  <a:lnTo>
                    <a:pt x="68" y="51"/>
                  </a:lnTo>
                  <a:lnTo>
                    <a:pt x="81" y="56"/>
                  </a:lnTo>
                  <a:lnTo>
                    <a:pt x="90" y="64"/>
                  </a:lnTo>
                  <a:lnTo>
                    <a:pt x="95" y="68"/>
                  </a:lnTo>
                  <a:lnTo>
                    <a:pt x="96" y="73"/>
                  </a:lnTo>
                  <a:lnTo>
                    <a:pt x="99" y="79"/>
                  </a:lnTo>
                  <a:lnTo>
                    <a:pt x="99" y="84"/>
                  </a:lnTo>
                  <a:lnTo>
                    <a:pt x="99" y="84"/>
                  </a:lnTo>
                  <a:lnTo>
                    <a:pt x="98" y="92"/>
                  </a:lnTo>
                  <a:lnTo>
                    <a:pt x="96" y="98"/>
                  </a:lnTo>
                  <a:lnTo>
                    <a:pt x="92" y="104"/>
                  </a:lnTo>
                  <a:lnTo>
                    <a:pt x="85" y="109"/>
                  </a:lnTo>
                  <a:lnTo>
                    <a:pt x="88" y="122"/>
                  </a:lnTo>
                  <a:lnTo>
                    <a:pt x="73" y="12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4" y="118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44" y="118"/>
                  </a:lnTo>
                  <a:lnTo>
                    <a:pt x="36" y="116"/>
                  </a:lnTo>
                  <a:lnTo>
                    <a:pt x="33" y="126"/>
                  </a:lnTo>
                  <a:lnTo>
                    <a:pt x="19" y="122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14" y="101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3" y="68"/>
                  </a:lnTo>
                  <a:lnTo>
                    <a:pt x="19" y="62"/>
                  </a:lnTo>
                  <a:lnTo>
                    <a:pt x="20" y="45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9" y="51"/>
                  </a:lnTo>
                  <a:lnTo>
                    <a:pt x="40" y="59"/>
                  </a:lnTo>
                  <a:lnTo>
                    <a:pt x="65" y="59"/>
                  </a:lnTo>
                  <a:lnTo>
                    <a:pt x="68" y="51"/>
                  </a:lnTo>
                  <a:lnTo>
                    <a:pt x="68" y="51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1" y="14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31" y="33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44" y="45"/>
                  </a:lnTo>
                  <a:lnTo>
                    <a:pt x="48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7" y="47"/>
                  </a:lnTo>
                  <a:lnTo>
                    <a:pt x="62" y="45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5" y="33"/>
                  </a:lnTo>
                  <a:lnTo>
                    <a:pt x="76" y="28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5" y="14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2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59" y="19"/>
                  </a:moveTo>
                  <a:lnTo>
                    <a:pt x="54" y="19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4"/>
                  </a:lnTo>
                  <a:lnTo>
                    <a:pt x="54" y="34"/>
                  </a:lnTo>
                  <a:lnTo>
                    <a:pt x="54" y="37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1" y="11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19"/>
                  </a:lnTo>
                  <a:close/>
                  <a:moveTo>
                    <a:pt x="65" y="13"/>
                  </a:moveTo>
                  <a:lnTo>
                    <a:pt x="65" y="13"/>
                  </a:lnTo>
                  <a:lnTo>
                    <a:pt x="68" y="17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68" y="30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59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47" y="39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7" y="30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7" y="17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7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92D4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97" name="TextBox 41"/>
          <p:cNvSpPr txBox="1"/>
          <p:nvPr/>
        </p:nvSpPr>
        <p:spPr>
          <a:xfrm>
            <a:off x="4717877" y="901638"/>
            <a:ext cx="434312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defTabSz="914400">
              <a:spcBef>
                <a:spcPts val="600"/>
              </a:spcBef>
              <a:buSzPct val="100000"/>
              <a:defRPr/>
            </a:pPr>
            <a:r>
              <a:rPr lang="es-ES" sz="1200" b="1" i="1" dirty="0">
                <a:solidFill>
                  <a:schemeClr val="accent1"/>
                </a:solidFill>
              </a:rPr>
              <a:t>Impacto económico en la Comunidad de Madrid</a:t>
            </a:r>
          </a:p>
        </p:txBody>
      </p:sp>
      <p:sp>
        <p:nvSpPr>
          <p:cNvPr id="199" name="Text Box 2"/>
          <p:cNvSpPr txBox="1">
            <a:spLocks noChangeArrowheads="1"/>
          </p:cNvSpPr>
          <p:nvPr/>
        </p:nvSpPr>
        <p:spPr bwMode="auto">
          <a:xfrm>
            <a:off x="232662" y="865122"/>
            <a:ext cx="2795259" cy="4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s-ES" altLang="es-ES" sz="18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 </a:t>
            </a:r>
            <a:r>
              <a:rPr lang="es-ES" altLang="es-ES" sz="1800" dirty="0" smtClean="0"/>
              <a:t>Capital Económico</a:t>
            </a:r>
            <a:endParaRPr lang="es-ES" altLang="es-ES" sz="1800" dirty="0"/>
          </a:p>
        </p:txBody>
      </p:sp>
      <p:cxnSp>
        <p:nvCxnSpPr>
          <p:cNvPr id="212" name="Straight Connector 60"/>
          <p:cNvCxnSpPr/>
          <p:nvPr/>
        </p:nvCxnSpPr>
        <p:spPr>
          <a:xfrm flipV="1">
            <a:off x="2665574" y="1091727"/>
            <a:ext cx="1454646" cy="648"/>
          </a:xfrm>
          <a:prstGeom prst="line">
            <a:avLst/>
          </a:prstGeom>
          <a:ln w="12700">
            <a:solidFill>
              <a:srgbClr val="92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62" y="1853927"/>
            <a:ext cx="6673135" cy="485486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7444834" y="2996955"/>
            <a:ext cx="2852679" cy="2862298"/>
            <a:chOff x="7661575" y="4281361"/>
            <a:chExt cx="2852679" cy="2862298"/>
          </a:xfrm>
        </p:grpSpPr>
        <p:grpSp>
          <p:nvGrpSpPr>
            <p:cNvPr id="24" name="Group 23"/>
            <p:cNvGrpSpPr/>
            <p:nvPr/>
          </p:nvGrpSpPr>
          <p:grpSpPr>
            <a:xfrm>
              <a:off x="7685584" y="4281361"/>
              <a:ext cx="2750841" cy="2862298"/>
              <a:chOff x="3370187" y="2247355"/>
              <a:chExt cx="1800000" cy="1800000"/>
            </a:xfrm>
            <a:noFill/>
          </p:grpSpPr>
          <p:sp>
            <p:nvSpPr>
              <p:cNvPr id="25" name="Oval 24"/>
              <p:cNvSpPr/>
              <p:nvPr/>
            </p:nvSpPr>
            <p:spPr>
              <a:xfrm>
                <a:off x="3537678" y="2412739"/>
                <a:ext cx="1390823" cy="1379095"/>
              </a:xfrm>
              <a:prstGeom prst="ellipse">
                <a:avLst/>
              </a:prstGeom>
              <a:grp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806684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6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graphicFrame>
            <p:nvGraphicFramePr>
              <p:cNvPr id="26" name="Chart Placeholder 13"/>
              <p:cNvGraphicFramePr>
                <a:graphicFrameLocks/>
              </p:cNvGraphicFramePr>
              <p:nvPr>
                <p:extLst/>
              </p:nvPr>
            </p:nvGraphicFramePr>
            <p:xfrm>
              <a:off x="3370187" y="2247355"/>
              <a:ext cx="1800000" cy="18000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27" name="Rectangle 26"/>
            <p:cNvSpPr/>
            <p:nvPr/>
          </p:nvSpPr>
          <p:spPr>
            <a:xfrm>
              <a:off x="8353102" y="5026745"/>
              <a:ext cx="1314998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200" b="1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Representan el</a:t>
              </a:r>
            </a:p>
            <a:p>
              <a:pPr algn="ctr">
                <a:defRPr/>
              </a:pPr>
              <a:endParaRPr lang="es-ES_tradnl" sz="1200" b="1" kern="0" dirty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defRPr/>
              </a:pPr>
              <a:endParaRPr lang="es-ES_tradnl" sz="1200" b="1" kern="0" dirty="0" smtClean="0">
                <a:solidFill>
                  <a:prstClr val="white">
                    <a:lumMod val="50000"/>
                  </a:prst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>
                <a:defRPr/>
              </a:pPr>
              <a:r>
                <a:rPr lang="es-ES_tradnl" sz="1200" b="1" kern="0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del PIB de la Comunidad de Madrid</a:t>
              </a:r>
              <a:endParaRPr lang="es-ES" sz="1050" kern="0" dirty="0"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661575" y="5401045"/>
              <a:ext cx="28526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0668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s-ES" sz="2400" b="1" kern="0" dirty="0" smtClean="0">
                  <a:solidFill>
                    <a:schemeClr val="accent1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0,03%</a:t>
              </a:r>
            </a:p>
          </p:txBody>
        </p:sp>
      </p:grpSp>
      <p:sp>
        <p:nvSpPr>
          <p:cNvPr id="29" name="Rectangle 28"/>
          <p:cNvSpPr/>
          <p:nvPr/>
        </p:nvSpPr>
        <p:spPr>
          <a:xfrm>
            <a:off x="7359098" y="1602469"/>
            <a:ext cx="30241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87481">
              <a:defRPr/>
            </a:pPr>
            <a:r>
              <a:rPr lang="es-ES" sz="2800" b="1" dirty="0" smtClean="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66,5 </a:t>
            </a:r>
            <a:r>
              <a:rPr kumimoji="0" lang="es-E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14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</a:t>
            </a:r>
            <a:r>
              <a:rPr kumimoji="0" lang="es-E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contribución anual al PIB  de </a:t>
            </a:r>
            <a:r>
              <a:rPr kumimoji="0" lang="es-ES" sz="1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Comunidad de Madrid…</a:t>
            </a:r>
            <a:endParaRPr kumimoji="0" lang="es-ES" sz="3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9647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977696" y="1208816"/>
            <a:ext cx="6453505" cy="31502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/>
        </p:nvSpPr>
        <p:spPr>
          <a:xfrm>
            <a:off x="709656" y="737840"/>
            <a:ext cx="8557403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267585" algn="just">
              <a:lnSpc>
                <a:spcPts val="1400"/>
              </a:lnSpc>
              <a:spcBef>
                <a:spcPts val="1200"/>
              </a:spcBef>
              <a:spcAft>
                <a:spcPts val="1200"/>
              </a:spcAft>
            </a:pPr>
            <a:r>
              <a:rPr lang="es-ES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INGRESOS TOTALES GENERADOS PARA LAS ARCAS PÚBLICAS SEGÚN AGENTE DE GASTO</a:t>
            </a:r>
            <a:endParaRPr lang="es-ES" sz="1100" b="1" dirty="0"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23"/>
          <p:cNvCxnSpPr/>
          <p:nvPr/>
        </p:nvCxnSpPr>
        <p:spPr>
          <a:xfrm>
            <a:off x="3077181" y="5688702"/>
            <a:ext cx="183859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4"/>
          <p:cNvSpPr txBox="1"/>
          <p:nvPr/>
        </p:nvSpPr>
        <p:spPr>
          <a:xfrm>
            <a:off x="3150596" y="5639837"/>
            <a:ext cx="2025382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13,6 </a:t>
            </a:r>
            <a:r>
              <a:rPr kumimoji="0" lang="es-ES" sz="778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77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 de subvención </a:t>
            </a:r>
            <a:r>
              <a:rPr kumimoji="0" lang="es-ES" sz="778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percibida </a:t>
            </a:r>
            <a:r>
              <a:rPr kumimoji="0" lang="es-ES" sz="77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el Teatro Real en 2017</a:t>
            </a:r>
          </a:p>
        </p:txBody>
      </p:sp>
      <p:sp>
        <p:nvSpPr>
          <p:cNvPr id="8" name="TextBox 25"/>
          <p:cNvSpPr txBox="1"/>
          <p:nvPr/>
        </p:nvSpPr>
        <p:spPr>
          <a:xfrm>
            <a:off x="5034638" y="5417204"/>
            <a:ext cx="339622" cy="324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</p:txBody>
      </p:sp>
      <p:sp>
        <p:nvSpPr>
          <p:cNvPr id="9" name="TextBox 26"/>
          <p:cNvSpPr txBox="1"/>
          <p:nvPr/>
        </p:nvSpPr>
        <p:spPr>
          <a:xfrm>
            <a:off x="5335667" y="4884765"/>
            <a:ext cx="16138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1,8€ 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retornos fiscales 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Administración Pública 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cada euro de subvención percibida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el Teatro Real en 2017</a:t>
            </a:r>
          </a:p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Rectangle 27"/>
          <p:cNvSpPr/>
          <p:nvPr/>
        </p:nvSpPr>
        <p:spPr>
          <a:xfrm>
            <a:off x="2651793" y="4610023"/>
            <a:ext cx="4839596" cy="2222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29"/>
          <p:cNvSpPr txBox="1"/>
          <p:nvPr/>
        </p:nvSpPr>
        <p:spPr>
          <a:xfrm>
            <a:off x="3444095" y="4757426"/>
            <a:ext cx="1544263" cy="82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kumimoji="0" lang="es-ES" sz="17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s-ES" sz="17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s-ES" sz="778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778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</a:t>
            </a:r>
            <a:r>
              <a:rPr kumimoji="0" lang="es-ES" sz="77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retornos </a:t>
            </a:r>
            <a:r>
              <a:rPr kumimoji="0" lang="es-ES" sz="778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fiscales generados por la </a:t>
            </a:r>
            <a:r>
              <a:rPr kumimoji="0" lang="es-ES" sz="778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 </a:t>
            </a:r>
            <a:r>
              <a:rPr kumimoji="0" lang="es-ES" sz="77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Teatro </a:t>
            </a:r>
            <a:r>
              <a:rPr kumimoji="0" lang="es-ES" sz="778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</a:t>
            </a:r>
            <a:endParaRPr kumimoji="0" lang="es-ES" sz="8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2" name="Group 934"/>
          <p:cNvGrpSpPr>
            <a:grpSpLocks noChangeAspect="1"/>
          </p:cNvGrpSpPr>
          <p:nvPr/>
        </p:nvGrpSpPr>
        <p:grpSpPr bwMode="auto">
          <a:xfrm>
            <a:off x="2812654" y="4746816"/>
            <a:ext cx="606973" cy="606973"/>
            <a:chOff x="1155" y="3472"/>
            <a:chExt cx="340" cy="3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" name="Freeform 935"/>
            <p:cNvSpPr>
              <a:spLocks noEditPoints="1"/>
            </p:cNvSpPr>
            <p:nvPr/>
          </p:nvSpPr>
          <p:spPr bwMode="auto">
            <a:xfrm>
              <a:off x="1155" y="347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Freeform 936"/>
            <p:cNvSpPr>
              <a:spLocks noEditPoints="1"/>
            </p:cNvSpPr>
            <p:nvPr/>
          </p:nvSpPr>
          <p:spPr bwMode="auto">
            <a:xfrm>
              <a:off x="1218" y="3536"/>
              <a:ext cx="213" cy="212"/>
            </a:xfrm>
            <a:custGeom>
              <a:avLst/>
              <a:gdLst>
                <a:gd name="T0" fmla="*/ 320 w 321"/>
                <a:gd name="T1" fmla="*/ 221 h 320"/>
                <a:gd name="T2" fmla="*/ 278 w 321"/>
                <a:gd name="T3" fmla="*/ 50 h 320"/>
                <a:gd name="T4" fmla="*/ 277 w 321"/>
                <a:gd name="T5" fmla="*/ 50 h 320"/>
                <a:gd name="T6" fmla="*/ 277 w 321"/>
                <a:gd name="T7" fmla="*/ 48 h 320"/>
                <a:gd name="T8" fmla="*/ 275 w 321"/>
                <a:gd name="T9" fmla="*/ 46 h 320"/>
                <a:gd name="T10" fmla="*/ 274 w 321"/>
                <a:gd name="T11" fmla="*/ 45 h 320"/>
                <a:gd name="T12" fmla="*/ 272 w 321"/>
                <a:gd name="T13" fmla="*/ 44 h 320"/>
                <a:gd name="T14" fmla="*/ 271 w 321"/>
                <a:gd name="T15" fmla="*/ 43 h 320"/>
                <a:gd name="T16" fmla="*/ 268 w 321"/>
                <a:gd name="T17" fmla="*/ 42 h 320"/>
                <a:gd name="T18" fmla="*/ 267 w 321"/>
                <a:gd name="T19" fmla="*/ 42 h 320"/>
                <a:gd name="T20" fmla="*/ 267 w 321"/>
                <a:gd name="T21" fmla="*/ 42 h 320"/>
                <a:gd name="T22" fmla="*/ 171 w 321"/>
                <a:gd name="T23" fmla="*/ 42 h 320"/>
                <a:gd name="T24" fmla="*/ 171 w 321"/>
                <a:gd name="T25" fmla="*/ 10 h 320"/>
                <a:gd name="T26" fmla="*/ 161 w 321"/>
                <a:gd name="T27" fmla="*/ 0 h 320"/>
                <a:gd name="T28" fmla="*/ 150 w 321"/>
                <a:gd name="T29" fmla="*/ 10 h 320"/>
                <a:gd name="T30" fmla="*/ 150 w 321"/>
                <a:gd name="T31" fmla="*/ 42 h 320"/>
                <a:gd name="T32" fmla="*/ 65 w 321"/>
                <a:gd name="T33" fmla="*/ 42 h 320"/>
                <a:gd name="T34" fmla="*/ 64 w 321"/>
                <a:gd name="T35" fmla="*/ 42 h 320"/>
                <a:gd name="T36" fmla="*/ 61 w 321"/>
                <a:gd name="T37" fmla="*/ 43 h 320"/>
                <a:gd name="T38" fmla="*/ 60 w 321"/>
                <a:gd name="T39" fmla="*/ 44 h 320"/>
                <a:gd name="T40" fmla="*/ 58 w 321"/>
                <a:gd name="T41" fmla="*/ 45 h 320"/>
                <a:gd name="T42" fmla="*/ 57 w 321"/>
                <a:gd name="T43" fmla="*/ 46 h 320"/>
                <a:gd name="T44" fmla="*/ 55 w 321"/>
                <a:gd name="T45" fmla="*/ 48 h 320"/>
                <a:gd name="T46" fmla="*/ 55 w 321"/>
                <a:gd name="T47" fmla="*/ 49 h 320"/>
                <a:gd name="T48" fmla="*/ 54 w 321"/>
                <a:gd name="T49" fmla="*/ 50 h 320"/>
                <a:gd name="T50" fmla="*/ 1 w 321"/>
                <a:gd name="T51" fmla="*/ 220 h 320"/>
                <a:gd name="T52" fmla="*/ 3 w 321"/>
                <a:gd name="T53" fmla="*/ 230 h 320"/>
                <a:gd name="T54" fmla="*/ 11 w 321"/>
                <a:gd name="T55" fmla="*/ 234 h 320"/>
                <a:gd name="T56" fmla="*/ 107 w 321"/>
                <a:gd name="T57" fmla="*/ 234 h 320"/>
                <a:gd name="T58" fmla="*/ 116 w 321"/>
                <a:gd name="T59" fmla="*/ 230 h 320"/>
                <a:gd name="T60" fmla="*/ 118 w 321"/>
                <a:gd name="T61" fmla="*/ 221 h 320"/>
                <a:gd name="T62" fmla="*/ 78 w 321"/>
                <a:gd name="T63" fmla="*/ 64 h 320"/>
                <a:gd name="T64" fmla="*/ 150 w 321"/>
                <a:gd name="T65" fmla="*/ 64 h 320"/>
                <a:gd name="T66" fmla="*/ 150 w 321"/>
                <a:gd name="T67" fmla="*/ 298 h 320"/>
                <a:gd name="T68" fmla="*/ 97 w 321"/>
                <a:gd name="T69" fmla="*/ 298 h 320"/>
                <a:gd name="T70" fmla="*/ 86 w 321"/>
                <a:gd name="T71" fmla="*/ 309 h 320"/>
                <a:gd name="T72" fmla="*/ 97 w 321"/>
                <a:gd name="T73" fmla="*/ 320 h 320"/>
                <a:gd name="T74" fmla="*/ 225 w 321"/>
                <a:gd name="T75" fmla="*/ 320 h 320"/>
                <a:gd name="T76" fmla="*/ 235 w 321"/>
                <a:gd name="T77" fmla="*/ 309 h 320"/>
                <a:gd name="T78" fmla="*/ 225 w 321"/>
                <a:gd name="T79" fmla="*/ 298 h 320"/>
                <a:gd name="T80" fmla="*/ 171 w 321"/>
                <a:gd name="T81" fmla="*/ 298 h 320"/>
                <a:gd name="T82" fmla="*/ 171 w 321"/>
                <a:gd name="T83" fmla="*/ 64 h 320"/>
                <a:gd name="T84" fmla="*/ 253 w 321"/>
                <a:gd name="T85" fmla="*/ 64 h 320"/>
                <a:gd name="T86" fmla="*/ 204 w 321"/>
                <a:gd name="T87" fmla="*/ 220 h 320"/>
                <a:gd name="T88" fmla="*/ 205 w 321"/>
                <a:gd name="T89" fmla="*/ 230 h 320"/>
                <a:gd name="T90" fmla="*/ 214 w 321"/>
                <a:gd name="T91" fmla="*/ 234 h 320"/>
                <a:gd name="T92" fmla="*/ 310 w 321"/>
                <a:gd name="T93" fmla="*/ 234 h 320"/>
                <a:gd name="T94" fmla="*/ 318 w 321"/>
                <a:gd name="T95" fmla="*/ 230 h 320"/>
                <a:gd name="T96" fmla="*/ 320 w 321"/>
                <a:gd name="T97" fmla="*/ 221 h 320"/>
                <a:gd name="T98" fmla="*/ 26 w 321"/>
                <a:gd name="T99" fmla="*/ 213 h 320"/>
                <a:gd name="T100" fmla="*/ 64 w 321"/>
                <a:gd name="T101" fmla="*/ 92 h 320"/>
                <a:gd name="T102" fmla="*/ 94 w 321"/>
                <a:gd name="T103" fmla="*/ 213 h 320"/>
                <a:gd name="T104" fmla="*/ 26 w 321"/>
                <a:gd name="T105" fmla="*/ 213 h 320"/>
                <a:gd name="T106" fmla="*/ 229 w 321"/>
                <a:gd name="T107" fmla="*/ 213 h 320"/>
                <a:gd name="T108" fmla="*/ 266 w 321"/>
                <a:gd name="T109" fmla="*/ 92 h 320"/>
                <a:gd name="T110" fmla="*/ 296 w 321"/>
                <a:gd name="T111" fmla="*/ 213 h 320"/>
                <a:gd name="T112" fmla="*/ 229 w 321"/>
                <a:gd name="T113" fmla="*/ 2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" h="320">
                  <a:moveTo>
                    <a:pt x="320" y="221"/>
                  </a:moveTo>
                  <a:cubicBezTo>
                    <a:pt x="278" y="50"/>
                    <a:pt x="278" y="50"/>
                    <a:pt x="278" y="50"/>
                  </a:cubicBezTo>
                  <a:cubicBezTo>
                    <a:pt x="278" y="50"/>
                    <a:pt x="277" y="50"/>
                    <a:pt x="277" y="50"/>
                  </a:cubicBezTo>
                  <a:cubicBezTo>
                    <a:pt x="277" y="49"/>
                    <a:pt x="277" y="49"/>
                    <a:pt x="277" y="48"/>
                  </a:cubicBezTo>
                  <a:cubicBezTo>
                    <a:pt x="276" y="47"/>
                    <a:pt x="276" y="47"/>
                    <a:pt x="275" y="46"/>
                  </a:cubicBezTo>
                  <a:cubicBezTo>
                    <a:pt x="275" y="46"/>
                    <a:pt x="275" y="45"/>
                    <a:pt x="274" y="45"/>
                  </a:cubicBezTo>
                  <a:cubicBezTo>
                    <a:pt x="274" y="45"/>
                    <a:pt x="273" y="44"/>
                    <a:pt x="272" y="44"/>
                  </a:cubicBezTo>
                  <a:cubicBezTo>
                    <a:pt x="272" y="43"/>
                    <a:pt x="272" y="43"/>
                    <a:pt x="271" y="43"/>
                  </a:cubicBezTo>
                  <a:cubicBezTo>
                    <a:pt x="270" y="43"/>
                    <a:pt x="269" y="42"/>
                    <a:pt x="268" y="42"/>
                  </a:cubicBezTo>
                  <a:cubicBezTo>
                    <a:pt x="268" y="42"/>
                    <a:pt x="268" y="42"/>
                    <a:pt x="267" y="42"/>
                  </a:cubicBezTo>
                  <a:cubicBezTo>
                    <a:pt x="267" y="42"/>
                    <a:pt x="267" y="42"/>
                    <a:pt x="267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4"/>
                    <a:pt x="167" y="0"/>
                    <a:pt x="161" y="0"/>
                  </a:cubicBezTo>
                  <a:cubicBezTo>
                    <a:pt x="155" y="0"/>
                    <a:pt x="150" y="4"/>
                    <a:pt x="150" y="10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3" y="43"/>
                    <a:pt x="62" y="43"/>
                    <a:pt x="61" y="43"/>
                  </a:cubicBezTo>
                  <a:cubicBezTo>
                    <a:pt x="61" y="43"/>
                    <a:pt x="60" y="43"/>
                    <a:pt x="60" y="44"/>
                  </a:cubicBezTo>
                  <a:cubicBezTo>
                    <a:pt x="59" y="44"/>
                    <a:pt x="58" y="45"/>
                    <a:pt x="58" y="45"/>
                  </a:cubicBezTo>
                  <a:cubicBezTo>
                    <a:pt x="57" y="45"/>
                    <a:pt x="57" y="46"/>
                    <a:pt x="57" y="46"/>
                  </a:cubicBezTo>
                  <a:cubicBezTo>
                    <a:pt x="56" y="47"/>
                    <a:pt x="56" y="47"/>
                    <a:pt x="55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50"/>
                    <a:pt x="54" y="5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0" y="224"/>
                    <a:pt x="1" y="227"/>
                    <a:pt x="3" y="230"/>
                  </a:cubicBezTo>
                  <a:cubicBezTo>
                    <a:pt x="5" y="233"/>
                    <a:pt x="8" y="234"/>
                    <a:pt x="11" y="234"/>
                  </a:cubicBezTo>
                  <a:cubicBezTo>
                    <a:pt x="107" y="234"/>
                    <a:pt x="107" y="234"/>
                    <a:pt x="107" y="234"/>
                  </a:cubicBezTo>
                  <a:cubicBezTo>
                    <a:pt x="111" y="234"/>
                    <a:pt x="114" y="233"/>
                    <a:pt x="116" y="230"/>
                  </a:cubicBezTo>
                  <a:cubicBezTo>
                    <a:pt x="118" y="228"/>
                    <a:pt x="118" y="224"/>
                    <a:pt x="118" y="221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298"/>
                    <a:pt x="150" y="298"/>
                    <a:pt x="150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1" y="298"/>
                    <a:pt x="86" y="303"/>
                    <a:pt x="86" y="309"/>
                  </a:cubicBezTo>
                  <a:cubicBezTo>
                    <a:pt x="86" y="315"/>
                    <a:pt x="91" y="320"/>
                    <a:pt x="97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1" y="320"/>
                    <a:pt x="235" y="315"/>
                    <a:pt x="235" y="309"/>
                  </a:cubicBezTo>
                  <a:cubicBezTo>
                    <a:pt x="235" y="303"/>
                    <a:pt x="231" y="298"/>
                    <a:pt x="225" y="298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04" y="220"/>
                    <a:pt x="204" y="220"/>
                    <a:pt x="204" y="220"/>
                  </a:cubicBezTo>
                  <a:cubicBezTo>
                    <a:pt x="203" y="224"/>
                    <a:pt x="203" y="227"/>
                    <a:pt x="205" y="230"/>
                  </a:cubicBezTo>
                  <a:cubicBezTo>
                    <a:pt x="207" y="233"/>
                    <a:pt x="211" y="234"/>
                    <a:pt x="214" y="234"/>
                  </a:cubicBezTo>
                  <a:cubicBezTo>
                    <a:pt x="310" y="234"/>
                    <a:pt x="310" y="234"/>
                    <a:pt x="310" y="234"/>
                  </a:cubicBezTo>
                  <a:cubicBezTo>
                    <a:pt x="313" y="234"/>
                    <a:pt x="316" y="233"/>
                    <a:pt x="318" y="230"/>
                  </a:cubicBezTo>
                  <a:cubicBezTo>
                    <a:pt x="320" y="228"/>
                    <a:pt x="321" y="224"/>
                    <a:pt x="320" y="221"/>
                  </a:cubicBezTo>
                  <a:close/>
                  <a:moveTo>
                    <a:pt x="26" y="213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94" y="213"/>
                    <a:pt x="94" y="213"/>
                    <a:pt x="94" y="213"/>
                  </a:cubicBezTo>
                  <a:lnTo>
                    <a:pt x="26" y="213"/>
                  </a:lnTo>
                  <a:close/>
                  <a:moveTo>
                    <a:pt x="229" y="213"/>
                  </a:moveTo>
                  <a:cubicBezTo>
                    <a:pt x="266" y="92"/>
                    <a:pt x="266" y="92"/>
                    <a:pt x="266" y="92"/>
                  </a:cubicBezTo>
                  <a:cubicBezTo>
                    <a:pt x="296" y="213"/>
                    <a:pt x="296" y="213"/>
                    <a:pt x="296" y="213"/>
                  </a:cubicBezTo>
                  <a:lnTo>
                    <a:pt x="229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33388" y="349990"/>
            <a:ext cx="9823450" cy="368280"/>
          </a:xfrm>
          <a:prstGeom prst="rect">
            <a:avLst/>
          </a:prstGeom>
        </p:spPr>
        <p:txBody>
          <a:bodyPr/>
          <a:lstStyle>
            <a:lvl1pPr algn="l" defTabSz="990571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b="1" dirty="0" smtClean="0">
                <a:solidFill>
                  <a:schemeClr val="bg1"/>
                </a:solidFill>
              </a:rPr>
              <a:t>3. Resultados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1633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/>
              <a:t>3. Resultados</a:t>
            </a:r>
            <a:endParaRPr lang="es-ES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1005" y="376"/>
            <a:ext cx="1322244" cy="1108048"/>
          </a:xfrm>
          <a:prstGeom prst="rect">
            <a:avLst/>
          </a:prstGeom>
        </p:spPr>
      </p:pic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232663" y="865122"/>
            <a:ext cx="2937386" cy="4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ts val="800"/>
              </a:spcAft>
            </a:pPr>
            <a:r>
              <a:rPr kumimoji="0" lang="es-ES" altLang="es-ES" sz="180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  </a:t>
            </a:r>
            <a:r>
              <a:rPr lang="es-ES" altLang="es-ES" sz="1800" dirty="0" smtClean="0"/>
              <a:t>Capital Económico</a:t>
            </a:r>
            <a:endParaRPr lang="es-ES" altLang="es-ES" sz="1800" dirty="0"/>
          </a:p>
        </p:txBody>
      </p:sp>
      <p:grpSp>
        <p:nvGrpSpPr>
          <p:cNvPr id="79" name="Group 78"/>
          <p:cNvGrpSpPr/>
          <p:nvPr/>
        </p:nvGrpSpPr>
        <p:grpSpPr>
          <a:xfrm>
            <a:off x="4071749" y="911693"/>
            <a:ext cx="504000" cy="504000"/>
            <a:chOff x="3170049" y="911693"/>
            <a:chExt cx="504000" cy="504000"/>
          </a:xfrm>
        </p:grpSpPr>
        <p:sp>
          <p:nvSpPr>
            <p:cNvPr id="80" name="Oval 79"/>
            <p:cNvSpPr/>
            <p:nvPr/>
          </p:nvSpPr>
          <p:spPr>
            <a:xfrm rot="10800000">
              <a:off x="3170049" y="911693"/>
              <a:ext cx="504000" cy="504000"/>
            </a:xfrm>
            <a:prstGeom prst="ellipse">
              <a:avLst/>
            </a:prstGeom>
            <a:noFill/>
            <a:ln w="57150" cap="flat" cmpd="sng" algn="ctr">
              <a:solidFill>
                <a:srgbClr val="92D4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_tradnl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reeform 140"/>
            <p:cNvSpPr>
              <a:spLocks noEditPoints="1"/>
            </p:cNvSpPr>
            <p:nvPr/>
          </p:nvSpPr>
          <p:spPr bwMode="auto">
            <a:xfrm>
              <a:off x="3289584" y="986705"/>
              <a:ext cx="250021" cy="318346"/>
            </a:xfrm>
            <a:custGeom>
              <a:avLst/>
              <a:gdLst>
                <a:gd name="T0" fmla="*/ 81 w 99"/>
                <a:gd name="T1" fmla="*/ 56 h 126"/>
                <a:gd name="T2" fmla="*/ 96 w 99"/>
                <a:gd name="T3" fmla="*/ 73 h 126"/>
                <a:gd name="T4" fmla="*/ 99 w 99"/>
                <a:gd name="T5" fmla="*/ 84 h 126"/>
                <a:gd name="T6" fmla="*/ 92 w 99"/>
                <a:gd name="T7" fmla="*/ 104 h 126"/>
                <a:gd name="T8" fmla="*/ 73 w 99"/>
                <a:gd name="T9" fmla="*/ 126 h 126"/>
                <a:gd name="T10" fmla="*/ 64 w 99"/>
                <a:gd name="T11" fmla="*/ 118 h 126"/>
                <a:gd name="T12" fmla="*/ 44 w 99"/>
                <a:gd name="T13" fmla="*/ 118 h 126"/>
                <a:gd name="T14" fmla="*/ 19 w 99"/>
                <a:gd name="T15" fmla="*/ 122 h 126"/>
                <a:gd name="T16" fmla="*/ 14 w 99"/>
                <a:gd name="T17" fmla="*/ 101 h 126"/>
                <a:gd name="T18" fmla="*/ 0 w 99"/>
                <a:gd name="T19" fmla="*/ 74 h 126"/>
                <a:gd name="T20" fmla="*/ 13 w 99"/>
                <a:gd name="T21" fmla="*/ 68 h 126"/>
                <a:gd name="T22" fmla="*/ 36 w 99"/>
                <a:gd name="T23" fmla="*/ 53 h 126"/>
                <a:gd name="T24" fmla="*/ 40 w 99"/>
                <a:gd name="T25" fmla="*/ 59 h 126"/>
                <a:gd name="T26" fmla="*/ 68 w 99"/>
                <a:gd name="T27" fmla="*/ 51 h 126"/>
                <a:gd name="T28" fmla="*/ 48 w 99"/>
                <a:gd name="T29" fmla="*/ 0 h 126"/>
                <a:gd name="T30" fmla="*/ 36 w 99"/>
                <a:gd name="T31" fmla="*/ 8 h 126"/>
                <a:gd name="T32" fmla="*/ 30 w 99"/>
                <a:gd name="T33" fmla="*/ 23 h 126"/>
                <a:gd name="T34" fmla="*/ 31 w 99"/>
                <a:gd name="T35" fmla="*/ 33 h 126"/>
                <a:gd name="T36" fmla="*/ 44 w 99"/>
                <a:gd name="T37" fmla="*/ 45 h 126"/>
                <a:gd name="T38" fmla="*/ 53 w 99"/>
                <a:gd name="T39" fmla="*/ 47 h 126"/>
                <a:gd name="T40" fmla="*/ 70 w 99"/>
                <a:gd name="T41" fmla="*/ 40 h 126"/>
                <a:gd name="T42" fmla="*/ 76 w 99"/>
                <a:gd name="T43" fmla="*/ 28 h 126"/>
                <a:gd name="T44" fmla="*/ 76 w 99"/>
                <a:gd name="T45" fmla="*/ 19 h 126"/>
                <a:gd name="T46" fmla="*/ 70 w 99"/>
                <a:gd name="T47" fmla="*/ 8 h 126"/>
                <a:gd name="T48" fmla="*/ 53 w 99"/>
                <a:gd name="T49" fmla="*/ 0 h 126"/>
                <a:gd name="T50" fmla="*/ 54 w 99"/>
                <a:gd name="T51" fmla="*/ 19 h 126"/>
                <a:gd name="T52" fmla="*/ 54 w 99"/>
                <a:gd name="T53" fmla="*/ 16 h 126"/>
                <a:gd name="T54" fmla="*/ 53 w 99"/>
                <a:gd name="T55" fmla="*/ 16 h 126"/>
                <a:gd name="T56" fmla="*/ 51 w 99"/>
                <a:gd name="T57" fmla="*/ 17 h 126"/>
                <a:gd name="T58" fmla="*/ 53 w 99"/>
                <a:gd name="T59" fmla="*/ 19 h 126"/>
                <a:gd name="T60" fmla="*/ 59 w 99"/>
                <a:gd name="T61" fmla="*/ 23 h 126"/>
                <a:gd name="T62" fmla="*/ 61 w 99"/>
                <a:gd name="T63" fmla="*/ 25 h 126"/>
                <a:gd name="T64" fmla="*/ 59 w 99"/>
                <a:gd name="T65" fmla="*/ 33 h 126"/>
                <a:gd name="T66" fmla="*/ 54 w 99"/>
                <a:gd name="T67" fmla="*/ 34 h 126"/>
                <a:gd name="T68" fmla="*/ 51 w 99"/>
                <a:gd name="T69" fmla="*/ 34 h 126"/>
                <a:gd name="T70" fmla="*/ 48 w 99"/>
                <a:gd name="T71" fmla="*/ 33 h 126"/>
                <a:gd name="T72" fmla="*/ 47 w 99"/>
                <a:gd name="T73" fmla="*/ 26 h 126"/>
                <a:gd name="T74" fmla="*/ 51 w 99"/>
                <a:gd name="T75" fmla="*/ 28 h 126"/>
                <a:gd name="T76" fmla="*/ 53 w 99"/>
                <a:gd name="T77" fmla="*/ 31 h 126"/>
                <a:gd name="T78" fmla="*/ 54 w 99"/>
                <a:gd name="T79" fmla="*/ 31 h 126"/>
                <a:gd name="T80" fmla="*/ 54 w 99"/>
                <a:gd name="T81" fmla="*/ 26 h 126"/>
                <a:gd name="T82" fmla="*/ 51 w 99"/>
                <a:gd name="T83" fmla="*/ 25 h 126"/>
                <a:gd name="T84" fmla="*/ 47 w 99"/>
                <a:gd name="T85" fmla="*/ 20 h 126"/>
                <a:gd name="T86" fmla="*/ 47 w 99"/>
                <a:gd name="T87" fmla="*/ 17 h 126"/>
                <a:gd name="T88" fmla="*/ 51 w 99"/>
                <a:gd name="T89" fmla="*/ 11 h 126"/>
                <a:gd name="T90" fmla="*/ 54 w 99"/>
                <a:gd name="T91" fmla="*/ 11 h 126"/>
                <a:gd name="T92" fmla="*/ 59 w 99"/>
                <a:gd name="T93" fmla="*/ 13 h 126"/>
                <a:gd name="T94" fmla="*/ 59 w 99"/>
                <a:gd name="T95" fmla="*/ 19 h 126"/>
                <a:gd name="T96" fmla="*/ 65 w 99"/>
                <a:gd name="T97" fmla="*/ 13 h 126"/>
                <a:gd name="T98" fmla="*/ 70 w 99"/>
                <a:gd name="T99" fmla="*/ 23 h 126"/>
                <a:gd name="T100" fmla="*/ 65 w 99"/>
                <a:gd name="T101" fmla="*/ 36 h 126"/>
                <a:gd name="T102" fmla="*/ 53 w 99"/>
                <a:gd name="T103" fmla="*/ 40 h 126"/>
                <a:gd name="T104" fmla="*/ 42 w 99"/>
                <a:gd name="T105" fmla="*/ 36 h 126"/>
                <a:gd name="T106" fmla="*/ 36 w 99"/>
                <a:gd name="T107" fmla="*/ 23 h 126"/>
                <a:gd name="T108" fmla="*/ 42 w 99"/>
                <a:gd name="T109" fmla="*/ 13 h 126"/>
                <a:gd name="T110" fmla="*/ 53 w 99"/>
                <a:gd name="T111" fmla="*/ 8 h 126"/>
                <a:gd name="T112" fmla="*/ 65 w 99"/>
                <a:gd name="T113" fmla="*/ 13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9" h="126">
                  <a:moveTo>
                    <a:pt x="68" y="51"/>
                  </a:moveTo>
                  <a:lnTo>
                    <a:pt x="68" y="51"/>
                  </a:lnTo>
                  <a:lnTo>
                    <a:pt x="81" y="56"/>
                  </a:lnTo>
                  <a:lnTo>
                    <a:pt x="90" y="64"/>
                  </a:lnTo>
                  <a:lnTo>
                    <a:pt x="95" y="68"/>
                  </a:lnTo>
                  <a:lnTo>
                    <a:pt x="96" y="73"/>
                  </a:lnTo>
                  <a:lnTo>
                    <a:pt x="99" y="79"/>
                  </a:lnTo>
                  <a:lnTo>
                    <a:pt x="99" y="84"/>
                  </a:lnTo>
                  <a:lnTo>
                    <a:pt x="99" y="84"/>
                  </a:lnTo>
                  <a:lnTo>
                    <a:pt x="98" y="92"/>
                  </a:lnTo>
                  <a:lnTo>
                    <a:pt x="96" y="98"/>
                  </a:lnTo>
                  <a:lnTo>
                    <a:pt x="92" y="104"/>
                  </a:lnTo>
                  <a:lnTo>
                    <a:pt x="85" y="109"/>
                  </a:lnTo>
                  <a:lnTo>
                    <a:pt x="88" y="122"/>
                  </a:lnTo>
                  <a:lnTo>
                    <a:pt x="73" y="12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64" y="118"/>
                  </a:lnTo>
                  <a:lnTo>
                    <a:pt x="54" y="119"/>
                  </a:lnTo>
                  <a:lnTo>
                    <a:pt x="54" y="119"/>
                  </a:lnTo>
                  <a:lnTo>
                    <a:pt x="44" y="118"/>
                  </a:lnTo>
                  <a:lnTo>
                    <a:pt x="36" y="116"/>
                  </a:lnTo>
                  <a:lnTo>
                    <a:pt x="33" y="126"/>
                  </a:lnTo>
                  <a:lnTo>
                    <a:pt x="19" y="122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14" y="101"/>
                  </a:lnTo>
                  <a:lnTo>
                    <a:pt x="9" y="92"/>
                  </a:lnTo>
                  <a:lnTo>
                    <a:pt x="0" y="92"/>
                  </a:lnTo>
                  <a:lnTo>
                    <a:pt x="0" y="74"/>
                  </a:lnTo>
                  <a:lnTo>
                    <a:pt x="9" y="74"/>
                  </a:lnTo>
                  <a:lnTo>
                    <a:pt x="9" y="74"/>
                  </a:lnTo>
                  <a:lnTo>
                    <a:pt x="13" y="68"/>
                  </a:lnTo>
                  <a:lnTo>
                    <a:pt x="19" y="62"/>
                  </a:lnTo>
                  <a:lnTo>
                    <a:pt x="20" y="45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9" y="51"/>
                  </a:lnTo>
                  <a:lnTo>
                    <a:pt x="40" y="59"/>
                  </a:lnTo>
                  <a:lnTo>
                    <a:pt x="65" y="59"/>
                  </a:lnTo>
                  <a:lnTo>
                    <a:pt x="68" y="51"/>
                  </a:lnTo>
                  <a:lnTo>
                    <a:pt x="68" y="51"/>
                  </a:lnTo>
                  <a:close/>
                  <a:moveTo>
                    <a:pt x="53" y="0"/>
                  </a:moveTo>
                  <a:lnTo>
                    <a:pt x="53" y="0"/>
                  </a:lnTo>
                  <a:lnTo>
                    <a:pt x="48" y="0"/>
                  </a:lnTo>
                  <a:lnTo>
                    <a:pt x="44" y="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1" y="14"/>
                  </a:lnTo>
                  <a:lnTo>
                    <a:pt x="30" y="19"/>
                  </a:lnTo>
                  <a:lnTo>
                    <a:pt x="30" y="23"/>
                  </a:lnTo>
                  <a:lnTo>
                    <a:pt x="30" y="23"/>
                  </a:lnTo>
                  <a:lnTo>
                    <a:pt x="30" y="28"/>
                  </a:lnTo>
                  <a:lnTo>
                    <a:pt x="31" y="33"/>
                  </a:lnTo>
                  <a:lnTo>
                    <a:pt x="36" y="40"/>
                  </a:lnTo>
                  <a:lnTo>
                    <a:pt x="36" y="40"/>
                  </a:lnTo>
                  <a:lnTo>
                    <a:pt x="44" y="45"/>
                  </a:lnTo>
                  <a:lnTo>
                    <a:pt x="48" y="47"/>
                  </a:lnTo>
                  <a:lnTo>
                    <a:pt x="53" y="47"/>
                  </a:lnTo>
                  <a:lnTo>
                    <a:pt x="53" y="47"/>
                  </a:lnTo>
                  <a:lnTo>
                    <a:pt x="57" y="47"/>
                  </a:lnTo>
                  <a:lnTo>
                    <a:pt x="62" y="45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75" y="33"/>
                  </a:lnTo>
                  <a:lnTo>
                    <a:pt x="76" y="28"/>
                  </a:lnTo>
                  <a:lnTo>
                    <a:pt x="76" y="23"/>
                  </a:lnTo>
                  <a:lnTo>
                    <a:pt x="76" y="23"/>
                  </a:lnTo>
                  <a:lnTo>
                    <a:pt x="76" y="19"/>
                  </a:lnTo>
                  <a:lnTo>
                    <a:pt x="75" y="14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62" y="2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0"/>
                  </a:lnTo>
                  <a:close/>
                  <a:moveTo>
                    <a:pt x="59" y="19"/>
                  </a:moveTo>
                  <a:lnTo>
                    <a:pt x="54" y="19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3" y="16"/>
                  </a:lnTo>
                  <a:lnTo>
                    <a:pt x="51" y="17"/>
                  </a:lnTo>
                  <a:lnTo>
                    <a:pt x="51" y="17"/>
                  </a:lnTo>
                  <a:lnTo>
                    <a:pt x="53" y="19"/>
                  </a:lnTo>
                  <a:lnTo>
                    <a:pt x="53" y="19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9" y="23"/>
                  </a:lnTo>
                  <a:lnTo>
                    <a:pt x="59" y="23"/>
                  </a:lnTo>
                  <a:lnTo>
                    <a:pt x="61" y="25"/>
                  </a:lnTo>
                  <a:lnTo>
                    <a:pt x="61" y="25"/>
                  </a:lnTo>
                  <a:lnTo>
                    <a:pt x="61" y="28"/>
                  </a:lnTo>
                  <a:lnTo>
                    <a:pt x="61" y="28"/>
                  </a:lnTo>
                  <a:lnTo>
                    <a:pt x="59" y="33"/>
                  </a:lnTo>
                  <a:lnTo>
                    <a:pt x="59" y="33"/>
                  </a:lnTo>
                  <a:lnTo>
                    <a:pt x="57" y="34"/>
                  </a:lnTo>
                  <a:lnTo>
                    <a:pt x="54" y="34"/>
                  </a:lnTo>
                  <a:lnTo>
                    <a:pt x="54" y="37"/>
                  </a:lnTo>
                  <a:lnTo>
                    <a:pt x="51" y="37"/>
                  </a:lnTo>
                  <a:lnTo>
                    <a:pt x="51" y="34"/>
                  </a:lnTo>
                  <a:lnTo>
                    <a:pt x="51" y="34"/>
                  </a:lnTo>
                  <a:lnTo>
                    <a:pt x="48" y="33"/>
                  </a:lnTo>
                  <a:lnTo>
                    <a:pt x="48" y="33"/>
                  </a:lnTo>
                  <a:lnTo>
                    <a:pt x="47" y="31"/>
                  </a:lnTo>
                  <a:lnTo>
                    <a:pt x="47" y="28"/>
                  </a:lnTo>
                  <a:lnTo>
                    <a:pt x="47" y="26"/>
                  </a:lnTo>
                  <a:lnTo>
                    <a:pt x="51" y="26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31"/>
                  </a:lnTo>
                  <a:lnTo>
                    <a:pt x="51" y="31"/>
                  </a:lnTo>
                  <a:lnTo>
                    <a:pt x="53" y="31"/>
                  </a:lnTo>
                  <a:lnTo>
                    <a:pt x="53" y="31"/>
                  </a:lnTo>
                  <a:lnTo>
                    <a:pt x="54" y="31"/>
                  </a:lnTo>
                  <a:lnTo>
                    <a:pt x="54" y="31"/>
                  </a:lnTo>
                  <a:lnTo>
                    <a:pt x="54" y="30"/>
                  </a:lnTo>
                  <a:lnTo>
                    <a:pt x="54" y="30"/>
                  </a:lnTo>
                  <a:lnTo>
                    <a:pt x="54" y="26"/>
                  </a:lnTo>
                  <a:lnTo>
                    <a:pt x="54" y="26"/>
                  </a:lnTo>
                  <a:lnTo>
                    <a:pt x="51" y="25"/>
                  </a:lnTo>
                  <a:lnTo>
                    <a:pt x="51" y="25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47" y="20"/>
                  </a:lnTo>
                  <a:lnTo>
                    <a:pt x="47" y="20"/>
                  </a:lnTo>
                  <a:lnTo>
                    <a:pt x="47" y="17"/>
                  </a:lnTo>
                  <a:lnTo>
                    <a:pt x="47" y="17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1" y="11"/>
                  </a:lnTo>
                  <a:lnTo>
                    <a:pt x="51" y="9"/>
                  </a:lnTo>
                  <a:lnTo>
                    <a:pt x="54" y="9"/>
                  </a:lnTo>
                  <a:lnTo>
                    <a:pt x="54" y="11"/>
                  </a:lnTo>
                  <a:lnTo>
                    <a:pt x="54" y="11"/>
                  </a:lnTo>
                  <a:lnTo>
                    <a:pt x="59" y="13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59" y="19"/>
                  </a:lnTo>
                  <a:lnTo>
                    <a:pt x="59" y="19"/>
                  </a:lnTo>
                  <a:close/>
                  <a:moveTo>
                    <a:pt x="65" y="13"/>
                  </a:moveTo>
                  <a:lnTo>
                    <a:pt x="65" y="13"/>
                  </a:lnTo>
                  <a:lnTo>
                    <a:pt x="68" y="17"/>
                  </a:lnTo>
                  <a:lnTo>
                    <a:pt x="70" y="23"/>
                  </a:lnTo>
                  <a:lnTo>
                    <a:pt x="70" y="23"/>
                  </a:lnTo>
                  <a:lnTo>
                    <a:pt x="68" y="30"/>
                  </a:lnTo>
                  <a:lnTo>
                    <a:pt x="65" y="36"/>
                  </a:lnTo>
                  <a:lnTo>
                    <a:pt x="65" y="36"/>
                  </a:lnTo>
                  <a:lnTo>
                    <a:pt x="59" y="39"/>
                  </a:lnTo>
                  <a:lnTo>
                    <a:pt x="53" y="40"/>
                  </a:lnTo>
                  <a:lnTo>
                    <a:pt x="53" y="40"/>
                  </a:lnTo>
                  <a:lnTo>
                    <a:pt x="47" y="39"/>
                  </a:lnTo>
                  <a:lnTo>
                    <a:pt x="42" y="36"/>
                  </a:lnTo>
                  <a:lnTo>
                    <a:pt x="42" y="36"/>
                  </a:lnTo>
                  <a:lnTo>
                    <a:pt x="37" y="30"/>
                  </a:lnTo>
                  <a:lnTo>
                    <a:pt x="36" y="23"/>
                  </a:lnTo>
                  <a:lnTo>
                    <a:pt x="36" y="23"/>
                  </a:lnTo>
                  <a:lnTo>
                    <a:pt x="37" y="17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7" y="8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9" y="8"/>
                  </a:lnTo>
                  <a:lnTo>
                    <a:pt x="65" y="13"/>
                  </a:lnTo>
                  <a:lnTo>
                    <a:pt x="65" y="13"/>
                  </a:lnTo>
                  <a:close/>
                </a:path>
              </a:pathLst>
            </a:custGeom>
            <a:solidFill>
              <a:srgbClr val="92D400"/>
            </a:solidFill>
            <a:ln>
              <a:solidFill>
                <a:schemeClr val="accent1"/>
              </a:solidFill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sng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82" name="TextBox 41"/>
          <p:cNvSpPr txBox="1"/>
          <p:nvPr/>
        </p:nvSpPr>
        <p:spPr>
          <a:xfrm>
            <a:off x="4717877" y="910355"/>
            <a:ext cx="448767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 defTabSz="914400">
              <a:spcBef>
                <a:spcPts val="600"/>
              </a:spcBef>
              <a:buSzPct val="100000"/>
              <a:defRPr/>
            </a:pPr>
            <a:r>
              <a:rPr lang="es-ES" sz="1200" b="1" i="1" dirty="0">
                <a:solidFill>
                  <a:schemeClr val="accent1"/>
                </a:solidFill>
              </a:rPr>
              <a:t>Impacto económico en la Comunidad de Madrid</a:t>
            </a:r>
          </a:p>
        </p:txBody>
      </p:sp>
      <p:cxnSp>
        <p:nvCxnSpPr>
          <p:cNvPr id="83" name="Straight Connector 60"/>
          <p:cNvCxnSpPr/>
          <p:nvPr/>
        </p:nvCxnSpPr>
        <p:spPr>
          <a:xfrm flipV="1">
            <a:off x="2665574" y="1091727"/>
            <a:ext cx="1454646" cy="648"/>
          </a:xfrm>
          <a:prstGeom prst="line">
            <a:avLst/>
          </a:prstGeom>
          <a:ln w="12700">
            <a:solidFill>
              <a:srgbClr val="92D4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20116" y="2100242"/>
            <a:ext cx="4875784" cy="20178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32294" y="3117212"/>
            <a:ext cx="1721266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39839" y="3101775"/>
            <a:ext cx="1860203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</a:t>
            </a:r>
            <a:r>
              <a:rPr kumimoji="0" lang="es-ES" sz="3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ES" sz="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subvención/patrocinio percibido por el Teatro Real en </a:t>
            </a:r>
            <a:r>
              <a:rPr kumimoji="0" lang="es-E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2017</a:t>
            </a:r>
            <a:endParaRPr kumimoji="0" lang="es-ES" sz="8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0420" y="2927332"/>
            <a:ext cx="339622" cy="324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82335" y="2322677"/>
            <a:ext cx="1662121" cy="762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66,5 </a:t>
            </a:r>
            <a:r>
              <a:rPr kumimoji="0" lang="es-ES" sz="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</a:t>
            </a:r>
            <a:r>
              <a:rPr kumimoji="0" lang="es-E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contribución anual 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PIB  </a:t>
            </a:r>
            <a:r>
              <a:rPr kumimoji="0" lang="es-E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</a:t>
            </a:r>
            <a:r>
              <a:rPr kumimoji="0" lang="es-ES" sz="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</a:t>
            </a:r>
            <a:r>
              <a:rPr kumimoji="0" lang="es-E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de Madrid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90254" y="2435351"/>
            <a:ext cx="22827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2,5€</a:t>
            </a:r>
            <a: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contribución al PIB en la Comunidad de Madrid por cada euro de 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subvención/patrocinio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recibido por el Teatro Real</a:t>
            </a:r>
          </a:p>
        </p:txBody>
      </p:sp>
      <p:grpSp>
        <p:nvGrpSpPr>
          <p:cNvPr id="20" name="Group 48"/>
          <p:cNvGrpSpPr>
            <a:grpSpLocks noChangeAspect="1"/>
          </p:cNvGrpSpPr>
          <p:nvPr/>
        </p:nvGrpSpPr>
        <p:grpSpPr bwMode="auto">
          <a:xfrm>
            <a:off x="671226" y="2387428"/>
            <a:ext cx="539904" cy="539904"/>
            <a:chOff x="4277" y="1990"/>
            <a:chExt cx="340" cy="3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4277" y="199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 50"/>
            <p:cNvSpPr>
              <a:spLocks noEditPoints="1"/>
            </p:cNvSpPr>
            <p:nvPr/>
          </p:nvSpPr>
          <p:spPr bwMode="auto">
            <a:xfrm>
              <a:off x="4355" y="2054"/>
              <a:ext cx="170" cy="212"/>
            </a:xfrm>
            <a:custGeom>
              <a:avLst/>
              <a:gdLst>
                <a:gd name="T0" fmla="*/ 235 w 256"/>
                <a:gd name="T1" fmla="*/ 256 h 320"/>
                <a:gd name="T2" fmla="*/ 224 w 256"/>
                <a:gd name="T3" fmla="*/ 213 h 320"/>
                <a:gd name="T4" fmla="*/ 245 w 256"/>
                <a:gd name="T5" fmla="*/ 117 h 320"/>
                <a:gd name="T6" fmla="*/ 11 w 256"/>
                <a:gd name="T7" fmla="*/ 117 h 320"/>
                <a:gd name="T8" fmla="*/ 11 w 256"/>
                <a:gd name="T9" fmla="*/ 213 h 320"/>
                <a:gd name="T10" fmla="*/ 0 w 256"/>
                <a:gd name="T11" fmla="*/ 266 h 320"/>
                <a:gd name="T12" fmla="*/ 21 w 256"/>
                <a:gd name="T13" fmla="*/ 277 h 320"/>
                <a:gd name="T14" fmla="*/ 32 w 256"/>
                <a:gd name="T15" fmla="*/ 320 h 320"/>
                <a:gd name="T16" fmla="*/ 256 w 256"/>
                <a:gd name="T17" fmla="*/ 309 h 320"/>
                <a:gd name="T18" fmla="*/ 245 w 256"/>
                <a:gd name="T19" fmla="*/ 256 h 320"/>
                <a:gd name="T20" fmla="*/ 192 w 256"/>
                <a:gd name="T21" fmla="*/ 256 h 320"/>
                <a:gd name="T22" fmla="*/ 213 w 256"/>
                <a:gd name="T23" fmla="*/ 234 h 320"/>
                <a:gd name="T24" fmla="*/ 64 w 256"/>
                <a:gd name="T25" fmla="*/ 256 h 320"/>
                <a:gd name="T26" fmla="*/ 85 w 256"/>
                <a:gd name="T27" fmla="*/ 234 h 320"/>
                <a:gd name="T28" fmla="*/ 64 w 256"/>
                <a:gd name="T29" fmla="*/ 256 h 320"/>
                <a:gd name="T30" fmla="*/ 107 w 256"/>
                <a:gd name="T31" fmla="*/ 234 h 320"/>
                <a:gd name="T32" fmla="*/ 128 w 256"/>
                <a:gd name="T33" fmla="*/ 256 h 320"/>
                <a:gd name="T34" fmla="*/ 149 w 256"/>
                <a:gd name="T35" fmla="*/ 234 h 320"/>
                <a:gd name="T36" fmla="*/ 171 w 256"/>
                <a:gd name="T37" fmla="*/ 256 h 320"/>
                <a:gd name="T38" fmla="*/ 149 w 256"/>
                <a:gd name="T39" fmla="*/ 234 h 320"/>
                <a:gd name="T40" fmla="*/ 192 w 256"/>
                <a:gd name="T41" fmla="*/ 298 h 320"/>
                <a:gd name="T42" fmla="*/ 171 w 256"/>
                <a:gd name="T43" fmla="*/ 277 h 320"/>
                <a:gd name="T44" fmla="*/ 32 w 256"/>
                <a:gd name="T45" fmla="*/ 117 h 320"/>
                <a:gd name="T46" fmla="*/ 224 w 256"/>
                <a:gd name="T47" fmla="*/ 117 h 320"/>
                <a:gd name="T48" fmla="*/ 32 w 256"/>
                <a:gd name="T49" fmla="*/ 117 h 320"/>
                <a:gd name="T50" fmla="*/ 43 w 256"/>
                <a:gd name="T51" fmla="*/ 234 h 320"/>
                <a:gd name="T52" fmla="*/ 32 w 256"/>
                <a:gd name="T53" fmla="*/ 256 h 320"/>
                <a:gd name="T54" fmla="*/ 21 w 256"/>
                <a:gd name="T55" fmla="*/ 234 h 320"/>
                <a:gd name="T56" fmla="*/ 64 w 256"/>
                <a:gd name="T57" fmla="*/ 277 h 320"/>
                <a:gd name="T58" fmla="*/ 43 w 256"/>
                <a:gd name="T59" fmla="*/ 298 h 320"/>
                <a:gd name="T60" fmla="*/ 85 w 256"/>
                <a:gd name="T61" fmla="*/ 298 h 320"/>
                <a:gd name="T62" fmla="*/ 107 w 256"/>
                <a:gd name="T63" fmla="*/ 277 h 320"/>
                <a:gd name="T64" fmla="*/ 85 w 256"/>
                <a:gd name="T65" fmla="*/ 298 h 320"/>
                <a:gd name="T66" fmla="*/ 149 w 256"/>
                <a:gd name="T67" fmla="*/ 277 h 320"/>
                <a:gd name="T68" fmla="*/ 128 w 256"/>
                <a:gd name="T69" fmla="*/ 298 h 320"/>
                <a:gd name="T70" fmla="*/ 235 w 256"/>
                <a:gd name="T71" fmla="*/ 298 h 320"/>
                <a:gd name="T72" fmla="*/ 213 w 256"/>
                <a:gd name="T73" fmla="*/ 277 h 320"/>
                <a:gd name="T74" fmla="*/ 235 w 256"/>
                <a:gd name="T75" fmla="*/ 277 h 320"/>
                <a:gd name="T76" fmla="*/ 128 w 256"/>
                <a:gd name="T77" fmla="*/ 168 h 320"/>
                <a:gd name="T78" fmla="*/ 96 w 256"/>
                <a:gd name="T79" fmla="*/ 162 h 320"/>
                <a:gd name="T80" fmla="*/ 113 w 256"/>
                <a:gd name="T81" fmla="*/ 149 h 320"/>
                <a:gd name="T82" fmla="*/ 136 w 256"/>
                <a:gd name="T83" fmla="*/ 148 h 320"/>
                <a:gd name="T84" fmla="*/ 138 w 256"/>
                <a:gd name="T85" fmla="*/ 135 h 320"/>
                <a:gd name="T86" fmla="*/ 121 w 256"/>
                <a:gd name="T87" fmla="*/ 124 h 320"/>
                <a:gd name="T88" fmla="*/ 100 w 256"/>
                <a:gd name="T89" fmla="*/ 107 h 320"/>
                <a:gd name="T90" fmla="*/ 108 w 256"/>
                <a:gd name="T91" fmla="*/ 75 h 320"/>
                <a:gd name="T92" fmla="*/ 128 w 256"/>
                <a:gd name="T93" fmla="*/ 53 h 320"/>
                <a:gd name="T94" fmla="*/ 139 w 256"/>
                <a:gd name="T95" fmla="*/ 67 h 320"/>
                <a:gd name="T96" fmla="*/ 160 w 256"/>
                <a:gd name="T97" fmla="*/ 74 h 320"/>
                <a:gd name="T98" fmla="*/ 140 w 256"/>
                <a:gd name="T99" fmla="*/ 86 h 320"/>
                <a:gd name="T100" fmla="*/ 121 w 256"/>
                <a:gd name="T101" fmla="*/ 87 h 320"/>
                <a:gd name="T102" fmla="*/ 119 w 256"/>
                <a:gd name="T103" fmla="*/ 99 h 320"/>
                <a:gd name="T104" fmla="*/ 136 w 256"/>
                <a:gd name="T105" fmla="*/ 110 h 320"/>
                <a:gd name="T106" fmla="*/ 161 w 256"/>
                <a:gd name="T107" fmla="*/ 140 h 320"/>
                <a:gd name="T108" fmla="*/ 139 w 256"/>
                <a:gd name="T109" fmla="*/ 167 h 320"/>
                <a:gd name="T110" fmla="*/ 128 w 256"/>
                <a:gd name="T111" fmla="*/ 181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6" h="320">
                  <a:moveTo>
                    <a:pt x="245" y="256"/>
                  </a:moveTo>
                  <a:cubicBezTo>
                    <a:pt x="235" y="256"/>
                    <a:pt x="235" y="256"/>
                    <a:pt x="235" y="256"/>
                  </a:cubicBezTo>
                  <a:cubicBezTo>
                    <a:pt x="235" y="224"/>
                    <a:pt x="235" y="224"/>
                    <a:pt x="235" y="224"/>
                  </a:cubicBezTo>
                  <a:cubicBezTo>
                    <a:pt x="235" y="218"/>
                    <a:pt x="230" y="213"/>
                    <a:pt x="224" y="213"/>
                  </a:cubicBezTo>
                  <a:cubicBezTo>
                    <a:pt x="195" y="213"/>
                    <a:pt x="195" y="213"/>
                    <a:pt x="195" y="213"/>
                  </a:cubicBezTo>
                  <a:cubicBezTo>
                    <a:pt x="225" y="192"/>
                    <a:pt x="245" y="157"/>
                    <a:pt x="245" y="117"/>
                  </a:cubicBezTo>
                  <a:cubicBezTo>
                    <a:pt x="245" y="52"/>
                    <a:pt x="193" y="0"/>
                    <a:pt x="128" y="0"/>
                  </a:cubicBezTo>
                  <a:cubicBezTo>
                    <a:pt x="63" y="0"/>
                    <a:pt x="11" y="52"/>
                    <a:pt x="11" y="117"/>
                  </a:cubicBezTo>
                  <a:cubicBezTo>
                    <a:pt x="11" y="157"/>
                    <a:pt x="31" y="192"/>
                    <a:pt x="61" y="213"/>
                  </a:cubicBezTo>
                  <a:cubicBezTo>
                    <a:pt x="11" y="213"/>
                    <a:pt x="11" y="213"/>
                    <a:pt x="11" y="213"/>
                  </a:cubicBezTo>
                  <a:cubicBezTo>
                    <a:pt x="5" y="213"/>
                    <a:pt x="0" y="218"/>
                    <a:pt x="0" y="224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272"/>
                    <a:pt x="5" y="277"/>
                    <a:pt x="11" y="277"/>
                  </a:cubicBezTo>
                  <a:cubicBezTo>
                    <a:pt x="21" y="277"/>
                    <a:pt x="21" y="277"/>
                    <a:pt x="21" y="277"/>
                  </a:cubicBezTo>
                  <a:cubicBezTo>
                    <a:pt x="21" y="309"/>
                    <a:pt x="21" y="309"/>
                    <a:pt x="21" y="309"/>
                  </a:cubicBezTo>
                  <a:cubicBezTo>
                    <a:pt x="21" y="315"/>
                    <a:pt x="26" y="320"/>
                    <a:pt x="32" y="320"/>
                  </a:cubicBezTo>
                  <a:cubicBezTo>
                    <a:pt x="245" y="320"/>
                    <a:pt x="245" y="320"/>
                    <a:pt x="245" y="320"/>
                  </a:cubicBezTo>
                  <a:cubicBezTo>
                    <a:pt x="251" y="320"/>
                    <a:pt x="256" y="315"/>
                    <a:pt x="256" y="309"/>
                  </a:cubicBezTo>
                  <a:cubicBezTo>
                    <a:pt x="256" y="266"/>
                    <a:pt x="256" y="266"/>
                    <a:pt x="256" y="266"/>
                  </a:cubicBezTo>
                  <a:cubicBezTo>
                    <a:pt x="256" y="260"/>
                    <a:pt x="251" y="256"/>
                    <a:pt x="245" y="256"/>
                  </a:cubicBezTo>
                  <a:close/>
                  <a:moveTo>
                    <a:pt x="213" y="256"/>
                  </a:moveTo>
                  <a:cubicBezTo>
                    <a:pt x="192" y="256"/>
                    <a:pt x="192" y="256"/>
                    <a:pt x="192" y="256"/>
                  </a:cubicBezTo>
                  <a:cubicBezTo>
                    <a:pt x="192" y="234"/>
                    <a:pt x="192" y="234"/>
                    <a:pt x="192" y="234"/>
                  </a:cubicBezTo>
                  <a:cubicBezTo>
                    <a:pt x="213" y="234"/>
                    <a:pt x="213" y="234"/>
                    <a:pt x="213" y="234"/>
                  </a:cubicBezTo>
                  <a:lnTo>
                    <a:pt x="213" y="256"/>
                  </a:lnTo>
                  <a:close/>
                  <a:moveTo>
                    <a:pt x="64" y="256"/>
                  </a:moveTo>
                  <a:cubicBezTo>
                    <a:pt x="64" y="234"/>
                    <a:pt x="64" y="234"/>
                    <a:pt x="64" y="234"/>
                  </a:cubicBezTo>
                  <a:cubicBezTo>
                    <a:pt x="85" y="234"/>
                    <a:pt x="85" y="234"/>
                    <a:pt x="85" y="234"/>
                  </a:cubicBezTo>
                  <a:cubicBezTo>
                    <a:pt x="85" y="256"/>
                    <a:pt x="85" y="256"/>
                    <a:pt x="85" y="256"/>
                  </a:cubicBezTo>
                  <a:lnTo>
                    <a:pt x="64" y="256"/>
                  </a:lnTo>
                  <a:close/>
                  <a:moveTo>
                    <a:pt x="107" y="256"/>
                  </a:moveTo>
                  <a:cubicBezTo>
                    <a:pt x="107" y="234"/>
                    <a:pt x="107" y="234"/>
                    <a:pt x="107" y="234"/>
                  </a:cubicBezTo>
                  <a:cubicBezTo>
                    <a:pt x="128" y="234"/>
                    <a:pt x="128" y="234"/>
                    <a:pt x="128" y="234"/>
                  </a:cubicBezTo>
                  <a:cubicBezTo>
                    <a:pt x="128" y="256"/>
                    <a:pt x="128" y="256"/>
                    <a:pt x="128" y="256"/>
                  </a:cubicBezTo>
                  <a:lnTo>
                    <a:pt x="107" y="256"/>
                  </a:lnTo>
                  <a:close/>
                  <a:moveTo>
                    <a:pt x="149" y="234"/>
                  </a:moveTo>
                  <a:cubicBezTo>
                    <a:pt x="171" y="234"/>
                    <a:pt x="171" y="234"/>
                    <a:pt x="171" y="234"/>
                  </a:cubicBezTo>
                  <a:cubicBezTo>
                    <a:pt x="171" y="256"/>
                    <a:pt x="171" y="256"/>
                    <a:pt x="171" y="256"/>
                  </a:cubicBezTo>
                  <a:cubicBezTo>
                    <a:pt x="149" y="256"/>
                    <a:pt x="149" y="256"/>
                    <a:pt x="149" y="256"/>
                  </a:cubicBezTo>
                  <a:lnTo>
                    <a:pt x="149" y="234"/>
                  </a:lnTo>
                  <a:close/>
                  <a:moveTo>
                    <a:pt x="192" y="277"/>
                  </a:moveTo>
                  <a:cubicBezTo>
                    <a:pt x="192" y="298"/>
                    <a:pt x="192" y="298"/>
                    <a:pt x="192" y="298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277"/>
                    <a:pt x="171" y="277"/>
                    <a:pt x="171" y="277"/>
                  </a:cubicBezTo>
                  <a:lnTo>
                    <a:pt x="192" y="277"/>
                  </a:lnTo>
                  <a:close/>
                  <a:moveTo>
                    <a:pt x="32" y="117"/>
                  </a:moveTo>
                  <a:cubicBezTo>
                    <a:pt x="32" y="64"/>
                    <a:pt x="75" y="21"/>
                    <a:pt x="128" y="21"/>
                  </a:cubicBezTo>
                  <a:cubicBezTo>
                    <a:pt x="181" y="21"/>
                    <a:pt x="224" y="64"/>
                    <a:pt x="224" y="117"/>
                  </a:cubicBezTo>
                  <a:cubicBezTo>
                    <a:pt x="224" y="170"/>
                    <a:pt x="181" y="213"/>
                    <a:pt x="128" y="213"/>
                  </a:cubicBezTo>
                  <a:cubicBezTo>
                    <a:pt x="75" y="213"/>
                    <a:pt x="32" y="170"/>
                    <a:pt x="32" y="117"/>
                  </a:cubicBezTo>
                  <a:close/>
                  <a:moveTo>
                    <a:pt x="21" y="234"/>
                  </a:moveTo>
                  <a:cubicBezTo>
                    <a:pt x="43" y="234"/>
                    <a:pt x="43" y="234"/>
                    <a:pt x="43" y="234"/>
                  </a:cubicBezTo>
                  <a:cubicBezTo>
                    <a:pt x="43" y="256"/>
                    <a:pt x="43" y="256"/>
                    <a:pt x="43" y="256"/>
                  </a:cubicBezTo>
                  <a:cubicBezTo>
                    <a:pt x="32" y="256"/>
                    <a:pt x="32" y="256"/>
                    <a:pt x="32" y="256"/>
                  </a:cubicBezTo>
                  <a:cubicBezTo>
                    <a:pt x="21" y="256"/>
                    <a:pt x="21" y="256"/>
                    <a:pt x="21" y="256"/>
                  </a:cubicBezTo>
                  <a:lnTo>
                    <a:pt x="21" y="234"/>
                  </a:lnTo>
                  <a:close/>
                  <a:moveTo>
                    <a:pt x="43" y="277"/>
                  </a:moveTo>
                  <a:cubicBezTo>
                    <a:pt x="64" y="277"/>
                    <a:pt x="64" y="277"/>
                    <a:pt x="64" y="277"/>
                  </a:cubicBezTo>
                  <a:cubicBezTo>
                    <a:pt x="64" y="298"/>
                    <a:pt x="64" y="298"/>
                    <a:pt x="64" y="298"/>
                  </a:cubicBezTo>
                  <a:cubicBezTo>
                    <a:pt x="43" y="298"/>
                    <a:pt x="43" y="298"/>
                    <a:pt x="43" y="298"/>
                  </a:cubicBezTo>
                  <a:lnTo>
                    <a:pt x="43" y="277"/>
                  </a:lnTo>
                  <a:close/>
                  <a:moveTo>
                    <a:pt x="85" y="298"/>
                  </a:moveTo>
                  <a:cubicBezTo>
                    <a:pt x="85" y="277"/>
                    <a:pt x="85" y="277"/>
                    <a:pt x="85" y="277"/>
                  </a:cubicBezTo>
                  <a:cubicBezTo>
                    <a:pt x="107" y="277"/>
                    <a:pt x="107" y="277"/>
                    <a:pt x="107" y="277"/>
                  </a:cubicBezTo>
                  <a:cubicBezTo>
                    <a:pt x="107" y="298"/>
                    <a:pt x="107" y="298"/>
                    <a:pt x="107" y="298"/>
                  </a:cubicBezTo>
                  <a:lnTo>
                    <a:pt x="85" y="298"/>
                  </a:lnTo>
                  <a:close/>
                  <a:moveTo>
                    <a:pt x="128" y="277"/>
                  </a:moveTo>
                  <a:cubicBezTo>
                    <a:pt x="149" y="277"/>
                    <a:pt x="149" y="277"/>
                    <a:pt x="149" y="277"/>
                  </a:cubicBezTo>
                  <a:cubicBezTo>
                    <a:pt x="149" y="298"/>
                    <a:pt x="149" y="298"/>
                    <a:pt x="149" y="298"/>
                  </a:cubicBezTo>
                  <a:cubicBezTo>
                    <a:pt x="128" y="298"/>
                    <a:pt x="128" y="298"/>
                    <a:pt x="128" y="298"/>
                  </a:cubicBezTo>
                  <a:lnTo>
                    <a:pt x="128" y="277"/>
                  </a:lnTo>
                  <a:close/>
                  <a:moveTo>
                    <a:pt x="235" y="298"/>
                  </a:moveTo>
                  <a:cubicBezTo>
                    <a:pt x="213" y="298"/>
                    <a:pt x="213" y="298"/>
                    <a:pt x="213" y="298"/>
                  </a:cubicBezTo>
                  <a:cubicBezTo>
                    <a:pt x="213" y="277"/>
                    <a:pt x="213" y="277"/>
                    <a:pt x="213" y="277"/>
                  </a:cubicBezTo>
                  <a:cubicBezTo>
                    <a:pt x="224" y="277"/>
                    <a:pt x="224" y="277"/>
                    <a:pt x="224" y="277"/>
                  </a:cubicBezTo>
                  <a:cubicBezTo>
                    <a:pt x="235" y="277"/>
                    <a:pt x="235" y="277"/>
                    <a:pt x="235" y="277"/>
                  </a:cubicBezTo>
                  <a:lnTo>
                    <a:pt x="235" y="298"/>
                  </a:lnTo>
                  <a:close/>
                  <a:moveTo>
                    <a:pt x="128" y="168"/>
                  </a:moveTo>
                  <a:cubicBezTo>
                    <a:pt x="128" y="168"/>
                    <a:pt x="126" y="168"/>
                    <a:pt x="126" y="168"/>
                  </a:cubicBezTo>
                  <a:cubicBezTo>
                    <a:pt x="115" y="168"/>
                    <a:pt x="107" y="166"/>
                    <a:pt x="96" y="162"/>
                  </a:cubicBezTo>
                  <a:cubicBezTo>
                    <a:pt x="96" y="143"/>
                    <a:pt x="96" y="143"/>
                    <a:pt x="96" y="143"/>
                  </a:cubicBezTo>
                  <a:cubicBezTo>
                    <a:pt x="107" y="146"/>
                    <a:pt x="108" y="148"/>
                    <a:pt x="113" y="149"/>
                  </a:cubicBezTo>
                  <a:cubicBezTo>
                    <a:pt x="117" y="150"/>
                    <a:pt x="122" y="151"/>
                    <a:pt x="125" y="151"/>
                  </a:cubicBezTo>
                  <a:cubicBezTo>
                    <a:pt x="130" y="151"/>
                    <a:pt x="133" y="150"/>
                    <a:pt x="136" y="148"/>
                  </a:cubicBezTo>
                  <a:cubicBezTo>
                    <a:pt x="138" y="147"/>
                    <a:pt x="140" y="144"/>
                    <a:pt x="140" y="141"/>
                  </a:cubicBezTo>
                  <a:cubicBezTo>
                    <a:pt x="140" y="139"/>
                    <a:pt x="139" y="137"/>
                    <a:pt x="138" y="135"/>
                  </a:cubicBezTo>
                  <a:cubicBezTo>
                    <a:pt x="137" y="134"/>
                    <a:pt x="135" y="132"/>
                    <a:pt x="133" y="131"/>
                  </a:cubicBezTo>
                  <a:cubicBezTo>
                    <a:pt x="131" y="130"/>
                    <a:pt x="127" y="127"/>
                    <a:pt x="121" y="124"/>
                  </a:cubicBezTo>
                  <a:cubicBezTo>
                    <a:pt x="115" y="122"/>
                    <a:pt x="110" y="119"/>
                    <a:pt x="107" y="116"/>
                  </a:cubicBezTo>
                  <a:cubicBezTo>
                    <a:pt x="104" y="114"/>
                    <a:pt x="102" y="111"/>
                    <a:pt x="100" y="107"/>
                  </a:cubicBezTo>
                  <a:cubicBezTo>
                    <a:pt x="98" y="104"/>
                    <a:pt x="98" y="100"/>
                    <a:pt x="98" y="95"/>
                  </a:cubicBezTo>
                  <a:cubicBezTo>
                    <a:pt x="98" y="86"/>
                    <a:pt x="102" y="80"/>
                    <a:pt x="108" y="75"/>
                  </a:cubicBezTo>
                  <a:cubicBezTo>
                    <a:pt x="112" y="71"/>
                    <a:pt x="117" y="68"/>
                    <a:pt x="128" y="68"/>
                  </a:cubicBezTo>
                  <a:cubicBezTo>
                    <a:pt x="128" y="53"/>
                    <a:pt x="128" y="53"/>
                    <a:pt x="128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9" y="67"/>
                    <a:pt x="139" y="67"/>
                    <a:pt x="139" y="67"/>
                  </a:cubicBezTo>
                  <a:cubicBezTo>
                    <a:pt x="139" y="68"/>
                    <a:pt x="144" y="68"/>
                    <a:pt x="147" y="69"/>
                  </a:cubicBezTo>
                  <a:cubicBezTo>
                    <a:pt x="152" y="70"/>
                    <a:pt x="154" y="72"/>
                    <a:pt x="160" y="74"/>
                  </a:cubicBezTo>
                  <a:cubicBezTo>
                    <a:pt x="153" y="90"/>
                    <a:pt x="153" y="90"/>
                    <a:pt x="153" y="90"/>
                  </a:cubicBezTo>
                  <a:cubicBezTo>
                    <a:pt x="148" y="88"/>
                    <a:pt x="143" y="87"/>
                    <a:pt x="140" y="86"/>
                  </a:cubicBezTo>
                  <a:cubicBezTo>
                    <a:pt x="136" y="85"/>
                    <a:pt x="133" y="85"/>
                    <a:pt x="130" y="85"/>
                  </a:cubicBezTo>
                  <a:cubicBezTo>
                    <a:pt x="126" y="85"/>
                    <a:pt x="123" y="85"/>
                    <a:pt x="121" y="87"/>
                  </a:cubicBezTo>
                  <a:cubicBezTo>
                    <a:pt x="119" y="89"/>
                    <a:pt x="117" y="91"/>
                    <a:pt x="117" y="94"/>
                  </a:cubicBezTo>
                  <a:cubicBezTo>
                    <a:pt x="117" y="96"/>
                    <a:pt x="118" y="98"/>
                    <a:pt x="119" y="99"/>
                  </a:cubicBezTo>
                  <a:cubicBezTo>
                    <a:pt x="120" y="101"/>
                    <a:pt x="121" y="102"/>
                    <a:pt x="123" y="103"/>
                  </a:cubicBezTo>
                  <a:cubicBezTo>
                    <a:pt x="125" y="104"/>
                    <a:pt x="129" y="107"/>
                    <a:pt x="136" y="110"/>
                  </a:cubicBezTo>
                  <a:cubicBezTo>
                    <a:pt x="145" y="114"/>
                    <a:pt x="151" y="119"/>
                    <a:pt x="155" y="123"/>
                  </a:cubicBezTo>
                  <a:cubicBezTo>
                    <a:pt x="158" y="128"/>
                    <a:pt x="161" y="133"/>
                    <a:pt x="161" y="140"/>
                  </a:cubicBezTo>
                  <a:cubicBezTo>
                    <a:pt x="161" y="148"/>
                    <a:pt x="159" y="155"/>
                    <a:pt x="153" y="160"/>
                  </a:cubicBezTo>
                  <a:cubicBezTo>
                    <a:pt x="148" y="164"/>
                    <a:pt x="139" y="166"/>
                    <a:pt x="139" y="167"/>
                  </a:cubicBezTo>
                  <a:cubicBezTo>
                    <a:pt x="139" y="181"/>
                    <a:pt x="139" y="181"/>
                    <a:pt x="139" y="181"/>
                  </a:cubicBezTo>
                  <a:cubicBezTo>
                    <a:pt x="128" y="181"/>
                    <a:pt x="128" y="181"/>
                    <a:pt x="128" y="181"/>
                  </a:cubicBezTo>
                  <a:lnTo>
                    <a:pt x="128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>
          <a:xfrm>
            <a:off x="858776" y="5688702"/>
            <a:ext cx="183859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32191" y="5639837"/>
            <a:ext cx="2025382" cy="701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13,6 </a:t>
            </a:r>
            <a:r>
              <a:rPr kumimoji="0" lang="es-ES" sz="778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778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 de subvención </a:t>
            </a:r>
            <a:r>
              <a:rPr kumimoji="0" lang="es-ES" sz="778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percibida </a:t>
            </a:r>
            <a:r>
              <a:rPr kumimoji="0" lang="es-ES" sz="77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el Teatro Real en 2017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816233" y="5417204"/>
            <a:ext cx="339622" cy="324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117262" y="4884765"/>
            <a:ext cx="161388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1,8€ 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retornos fiscales 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la Administración Pública 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cada euro de subvención percibida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el Teatro Real en 2017</a:t>
            </a:r>
          </a:p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3388" y="4610023"/>
            <a:ext cx="4839596" cy="2222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700213" y="4417549"/>
            <a:ext cx="1751065" cy="45077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Retornos fiscales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25690" y="4757426"/>
            <a:ext cx="1544263" cy="820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</a:t>
            </a:r>
            <a:r>
              <a:rPr kumimoji="0" lang="es-ES" sz="17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kumimoji="0" lang="es-ES" sz="175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kumimoji="0" lang="es-ES" sz="778" b="1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778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</a:t>
            </a:r>
            <a:r>
              <a:rPr kumimoji="0" lang="es-ES" sz="77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retornos </a:t>
            </a:r>
            <a:r>
              <a:rPr kumimoji="0" lang="es-ES" sz="778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fiscales generados por la </a:t>
            </a:r>
            <a:r>
              <a:rPr kumimoji="0" lang="es-ES" sz="778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actividad del Teatro </a:t>
            </a:r>
            <a:r>
              <a:rPr kumimoji="0" lang="es-ES" sz="778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</a:t>
            </a:r>
            <a:endParaRPr kumimoji="0" lang="es-ES" sz="875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74013" y="4599534"/>
            <a:ext cx="4809236" cy="17413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635778" y="4417549"/>
            <a:ext cx="2569777" cy="3582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Mantenimiento de empleo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510806" y="4701509"/>
            <a:ext cx="155874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1.428  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puestos de trabajo mantenidos 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la </a:t>
            </a:r>
            <a:r>
              <a:rPr kumimoji="0" lang="es-ES" sz="1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Comunida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 de Madrid gracias a la actividad del Teatro Real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34" name="Group 934"/>
          <p:cNvGrpSpPr>
            <a:grpSpLocks noChangeAspect="1"/>
          </p:cNvGrpSpPr>
          <p:nvPr/>
        </p:nvGrpSpPr>
        <p:grpSpPr bwMode="auto">
          <a:xfrm>
            <a:off x="594249" y="4746816"/>
            <a:ext cx="606973" cy="606973"/>
            <a:chOff x="1155" y="3472"/>
            <a:chExt cx="340" cy="3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Freeform 935"/>
            <p:cNvSpPr>
              <a:spLocks noEditPoints="1"/>
            </p:cNvSpPr>
            <p:nvPr/>
          </p:nvSpPr>
          <p:spPr bwMode="auto">
            <a:xfrm>
              <a:off x="1155" y="3472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936"/>
            <p:cNvSpPr>
              <a:spLocks noEditPoints="1"/>
            </p:cNvSpPr>
            <p:nvPr/>
          </p:nvSpPr>
          <p:spPr bwMode="auto">
            <a:xfrm>
              <a:off x="1218" y="3536"/>
              <a:ext cx="213" cy="212"/>
            </a:xfrm>
            <a:custGeom>
              <a:avLst/>
              <a:gdLst>
                <a:gd name="T0" fmla="*/ 320 w 321"/>
                <a:gd name="T1" fmla="*/ 221 h 320"/>
                <a:gd name="T2" fmla="*/ 278 w 321"/>
                <a:gd name="T3" fmla="*/ 50 h 320"/>
                <a:gd name="T4" fmla="*/ 277 w 321"/>
                <a:gd name="T5" fmla="*/ 50 h 320"/>
                <a:gd name="T6" fmla="*/ 277 w 321"/>
                <a:gd name="T7" fmla="*/ 48 h 320"/>
                <a:gd name="T8" fmla="*/ 275 w 321"/>
                <a:gd name="T9" fmla="*/ 46 h 320"/>
                <a:gd name="T10" fmla="*/ 274 w 321"/>
                <a:gd name="T11" fmla="*/ 45 h 320"/>
                <a:gd name="T12" fmla="*/ 272 w 321"/>
                <a:gd name="T13" fmla="*/ 44 h 320"/>
                <a:gd name="T14" fmla="*/ 271 w 321"/>
                <a:gd name="T15" fmla="*/ 43 h 320"/>
                <a:gd name="T16" fmla="*/ 268 w 321"/>
                <a:gd name="T17" fmla="*/ 42 h 320"/>
                <a:gd name="T18" fmla="*/ 267 w 321"/>
                <a:gd name="T19" fmla="*/ 42 h 320"/>
                <a:gd name="T20" fmla="*/ 267 w 321"/>
                <a:gd name="T21" fmla="*/ 42 h 320"/>
                <a:gd name="T22" fmla="*/ 171 w 321"/>
                <a:gd name="T23" fmla="*/ 42 h 320"/>
                <a:gd name="T24" fmla="*/ 171 w 321"/>
                <a:gd name="T25" fmla="*/ 10 h 320"/>
                <a:gd name="T26" fmla="*/ 161 w 321"/>
                <a:gd name="T27" fmla="*/ 0 h 320"/>
                <a:gd name="T28" fmla="*/ 150 w 321"/>
                <a:gd name="T29" fmla="*/ 10 h 320"/>
                <a:gd name="T30" fmla="*/ 150 w 321"/>
                <a:gd name="T31" fmla="*/ 42 h 320"/>
                <a:gd name="T32" fmla="*/ 65 w 321"/>
                <a:gd name="T33" fmla="*/ 42 h 320"/>
                <a:gd name="T34" fmla="*/ 64 w 321"/>
                <a:gd name="T35" fmla="*/ 42 h 320"/>
                <a:gd name="T36" fmla="*/ 61 w 321"/>
                <a:gd name="T37" fmla="*/ 43 h 320"/>
                <a:gd name="T38" fmla="*/ 60 w 321"/>
                <a:gd name="T39" fmla="*/ 44 h 320"/>
                <a:gd name="T40" fmla="*/ 58 w 321"/>
                <a:gd name="T41" fmla="*/ 45 h 320"/>
                <a:gd name="T42" fmla="*/ 57 w 321"/>
                <a:gd name="T43" fmla="*/ 46 h 320"/>
                <a:gd name="T44" fmla="*/ 55 w 321"/>
                <a:gd name="T45" fmla="*/ 48 h 320"/>
                <a:gd name="T46" fmla="*/ 55 w 321"/>
                <a:gd name="T47" fmla="*/ 49 h 320"/>
                <a:gd name="T48" fmla="*/ 54 w 321"/>
                <a:gd name="T49" fmla="*/ 50 h 320"/>
                <a:gd name="T50" fmla="*/ 1 w 321"/>
                <a:gd name="T51" fmla="*/ 220 h 320"/>
                <a:gd name="T52" fmla="*/ 3 w 321"/>
                <a:gd name="T53" fmla="*/ 230 h 320"/>
                <a:gd name="T54" fmla="*/ 11 w 321"/>
                <a:gd name="T55" fmla="*/ 234 h 320"/>
                <a:gd name="T56" fmla="*/ 107 w 321"/>
                <a:gd name="T57" fmla="*/ 234 h 320"/>
                <a:gd name="T58" fmla="*/ 116 w 321"/>
                <a:gd name="T59" fmla="*/ 230 h 320"/>
                <a:gd name="T60" fmla="*/ 118 w 321"/>
                <a:gd name="T61" fmla="*/ 221 h 320"/>
                <a:gd name="T62" fmla="*/ 78 w 321"/>
                <a:gd name="T63" fmla="*/ 64 h 320"/>
                <a:gd name="T64" fmla="*/ 150 w 321"/>
                <a:gd name="T65" fmla="*/ 64 h 320"/>
                <a:gd name="T66" fmla="*/ 150 w 321"/>
                <a:gd name="T67" fmla="*/ 298 h 320"/>
                <a:gd name="T68" fmla="*/ 97 w 321"/>
                <a:gd name="T69" fmla="*/ 298 h 320"/>
                <a:gd name="T70" fmla="*/ 86 w 321"/>
                <a:gd name="T71" fmla="*/ 309 h 320"/>
                <a:gd name="T72" fmla="*/ 97 w 321"/>
                <a:gd name="T73" fmla="*/ 320 h 320"/>
                <a:gd name="T74" fmla="*/ 225 w 321"/>
                <a:gd name="T75" fmla="*/ 320 h 320"/>
                <a:gd name="T76" fmla="*/ 235 w 321"/>
                <a:gd name="T77" fmla="*/ 309 h 320"/>
                <a:gd name="T78" fmla="*/ 225 w 321"/>
                <a:gd name="T79" fmla="*/ 298 h 320"/>
                <a:gd name="T80" fmla="*/ 171 w 321"/>
                <a:gd name="T81" fmla="*/ 298 h 320"/>
                <a:gd name="T82" fmla="*/ 171 w 321"/>
                <a:gd name="T83" fmla="*/ 64 h 320"/>
                <a:gd name="T84" fmla="*/ 253 w 321"/>
                <a:gd name="T85" fmla="*/ 64 h 320"/>
                <a:gd name="T86" fmla="*/ 204 w 321"/>
                <a:gd name="T87" fmla="*/ 220 h 320"/>
                <a:gd name="T88" fmla="*/ 205 w 321"/>
                <a:gd name="T89" fmla="*/ 230 h 320"/>
                <a:gd name="T90" fmla="*/ 214 w 321"/>
                <a:gd name="T91" fmla="*/ 234 h 320"/>
                <a:gd name="T92" fmla="*/ 310 w 321"/>
                <a:gd name="T93" fmla="*/ 234 h 320"/>
                <a:gd name="T94" fmla="*/ 318 w 321"/>
                <a:gd name="T95" fmla="*/ 230 h 320"/>
                <a:gd name="T96" fmla="*/ 320 w 321"/>
                <a:gd name="T97" fmla="*/ 221 h 320"/>
                <a:gd name="T98" fmla="*/ 26 w 321"/>
                <a:gd name="T99" fmla="*/ 213 h 320"/>
                <a:gd name="T100" fmla="*/ 64 w 321"/>
                <a:gd name="T101" fmla="*/ 92 h 320"/>
                <a:gd name="T102" fmla="*/ 94 w 321"/>
                <a:gd name="T103" fmla="*/ 213 h 320"/>
                <a:gd name="T104" fmla="*/ 26 w 321"/>
                <a:gd name="T105" fmla="*/ 213 h 320"/>
                <a:gd name="T106" fmla="*/ 229 w 321"/>
                <a:gd name="T107" fmla="*/ 213 h 320"/>
                <a:gd name="T108" fmla="*/ 266 w 321"/>
                <a:gd name="T109" fmla="*/ 92 h 320"/>
                <a:gd name="T110" fmla="*/ 296 w 321"/>
                <a:gd name="T111" fmla="*/ 213 h 320"/>
                <a:gd name="T112" fmla="*/ 229 w 321"/>
                <a:gd name="T113" fmla="*/ 213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1" h="320">
                  <a:moveTo>
                    <a:pt x="320" y="221"/>
                  </a:moveTo>
                  <a:cubicBezTo>
                    <a:pt x="278" y="50"/>
                    <a:pt x="278" y="50"/>
                    <a:pt x="278" y="50"/>
                  </a:cubicBezTo>
                  <a:cubicBezTo>
                    <a:pt x="278" y="50"/>
                    <a:pt x="277" y="50"/>
                    <a:pt x="277" y="50"/>
                  </a:cubicBezTo>
                  <a:cubicBezTo>
                    <a:pt x="277" y="49"/>
                    <a:pt x="277" y="49"/>
                    <a:pt x="277" y="48"/>
                  </a:cubicBezTo>
                  <a:cubicBezTo>
                    <a:pt x="276" y="47"/>
                    <a:pt x="276" y="47"/>
                    <a:pt x="275" y="46"/>
                  </a:cubicBezTo>
                  <a:cubicBezTo>
                    <a:pt x="275" y="46"/>
                    <a:pt x="275" y="45"/>
                    <a:pt x="274" y="45"/>
                  </a:cubicBezTo>
                  <a:cubicBezTo>
                    <a:pt x="274" y="45"/>
                    <a:pt x="273" y="44"/>
                    <a:pt x="272" y="44"/>
                  </a:cubicBezTo>
                  <a:cubicBezTo>
                    <a:pt x="272" y="43"/>
                    <a:pt x="272" y="43"/>
                    <a:pt x="271" y="43"/>
                  </a:cubicBezTo>
                  <a:cubicBezTo>
                    <a:pt x="270" y="43"/>
                    <a:pt x="269" y="42"/>
                    <a:pt x="268" y="42"/>
                  </a:cubicBezTo>
                  <a:cubicBezTo>
                    <a:pt x="268" y="42"/>
                    <a:pt x="268" y="42"/>
                    <a:pt x="267" y="42"/>
                  </a:cubicBezTo>
                  <a:cubicBezTo>
                    <a:pt x="267" y="42"/>
                    <a:pt x="267" y="42"/>
                    <a:pt x="267" y="42"/>
                  </a:cubicBezTo>
                  <a:cubicBezTo>
                    <a:pt x="171" y="42"/>
                    <a:pt x="171" y="42"/>
                    <a:pt x="171" y="42"/>
                  </a:cubicBezTo>
                  <a:cubicBezTo>
                    <a:pt x="171" y="10"/>
                    <a:pt x="171" y="10"/>
                    <a:pt x="171" y="10"/>
                  </a:cubicBezTo>
                  <a:cubicBezTo>
                    <a:pt x="171" y="4"/>
                    <a:pt x="167" y="0"/>
                    <a:pt x="161" y="0"/>
                  </a:cubicBezTo>
                  <a:cubicBezTo>
                    <a:pt x="155" y="0"/>
                    <a:pt x="150" y="4"/>
                    <a:pt x="150" y="10"/>
                  </a:cubicBezTo>
                  <a:cubicBezTo>
                    <a:pt x="150" y="42"/>
                    <a:pt x="150" y="42"/>
                    <a:pt x="150" y="42"/>
                  </a:cubicBezTo>
                  <a:cubicBezTo>
                    <a:pt x="65" y="42"/>
                    <a:pt x="65" y="42"/>
                    <a:pt x="65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3" y="43"/>
                    <a:pt x="62" y="43"/>
                    <a:pt x="61" y="43"/>
                  </a:cubicBezTo>
                  <a:cubicBezTo>
                    <a:pt x="61" y="43"/>
                    <a:pt x="60" y="43"/>
                    <a:pt x="60" y="44"/>
                  </a:cubicBezTo>
                  <a:cubicBezTo>
                    <a:pt x="59" y="44"/>
                    <a:pt x="58" y="45"/>
                    <a:pt x="58" y="45"/>
                  </a:cubicBezTo>
                  <a:cubicBezTo>
                    <a:pt x="57" y="45"/>
                    <a:pt x="57" y="46"/>
                    <a:pt x="57" y="46"/>
                  </a:cubicBezTo>
                  <a:cubicBezTo>
                    <a:pt x="56" y="47"/>
                    <a:pt x="56" y="47"/>
                    <a:pt x="55" y="48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55" y="49"/>
                    <a:pt x="55" y="50"/>
                    <a:pt x="54" y="50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0" y="224"/>
                    <a:pt x="1" y="227"/>
                    <a:pt x="3" y="230"/>
                  </a:cubicBezTo>
                  <a:cubicBezTo>
                    <a:pt x="5" y="233"/>
                    <a:pt x="8" y="234"/>
                    <a:pt x="11" y="234"/>
                  </a:cubicBezTo>
                  <a:cubicBezTo>
                    <a:pt x="107" y="234"/>
                    <a:pt x="107" y="234"/>
                    <a:pt x="107" y="234"/>
                  </a:cubicBezTo>
                  <a:cubicBezTo>
                    <a:pt x="111" y="234"/>
                    <a:pt x="114" y="233"/>
                    <a:pt x="116" y="230"/>
                  </a:cubicBezTo>
                  <a:cubicBezTo>
                    <a:pt x="118" y="228"/>
                    <a:pt x="118" y="224"/>
                    <a:pt x="118" y="221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150" y="64"/>
                    <a:pt x="150" y="64"/>
                    <a:pt x="150" y="64"/>
                  </a:cubicBezTo>
                  <a:cubicBezTo>
                    <a:pt x="150" y="298"/>
                    <a:pt x="150" y="298"/>
                    <a:pt x="150" y="298"/>
                  </a:cubicBezTo>
                  <a:cubicBezTo>
                    <a:pt x="97" y="298"/>
                    <a:pt x="97" y="298"/>
                    <a:pt x="97" y="298"/>
                  </a:cubicBezTo>
                  <a:cubicBezTo>
                    <a:pt x="91" y="298"/>
                    <a:pt x="86" y="303"/>
                    <a:pt x="86" y="309"/>
                  </a:cubicBezTo>
                  <a:cubicBezTo>
                    <a:pt x="86" y="315"/>
                    <a:pt x="91" y="320"/>
                    <a:pt x="97" y="320"/>
                  </a:cubicBezTo>
                  <a:cubicBezTo>
                    <a:pt x="225" y="320"/>
                    <a:pt x="225" y="320"/>
                    <a:pt x="225" y="320"/>
                  </a:cubicBezTo>
                  <a:cubicBezTo>
                    <a:pt x="231" y="320"/>
                    <a:pt x="235" y="315"/>
                    <a:pt x="235" y="309"/>
                  </a:cubicBezTo>
                  <a:cubicBezTo>
                    <a:pt x="235" y="303"/>
                    <a:pt x="231" y="298"/>
                    <a:pt x="225" y="298"/>
                  </a:cubicBezTo>
                  <a:cubicBezTo>
                    <a:pt x="171" y="298"/>
                    <a:pt x="171" y="298"/>
                    <a:pt x="171" y="298"/>
                  </a:cubicBezTo>
                  <a:cubicBezTo>
                    <a:pt x="171" y="64"/>
                    <a:pt x="171" y="64"/>
                    <a:pt x="171" y="64"/>
                  </a:cubicBezTo>
                  <a:cubicBezTo>
                    <a:pt x="253" y="64"/>
                    <a:pt x="253" y="64"/>
                    <a:pt x="253" y="64"/>
                  </a:cubicBezTo>
                  <a:cubicBezTo>
                    <a:pt x="204" y="220"/>
                    <a:pt x="204" y="220"/>
                    <a:pt x="204" y="220"/>
                  </a:cubicBezTo>
                  <a:cubicBezTo>
                    <a:pt x="203" y="224"/>
                    <a:pt x="203" y="227"/>
                    <a:pt x="205" y="230"/>
                  </a:cubicBezTo>
                  <a:cubicBezTo>
                    <a:pt x="207" y="233"/>
                    <a:pt x="211" y="234"/>
                    <a:pt x="214" y="234"/>
                  </a:cubicBezTo>
                  <a:cubicBezTo>
                    <a:pt x="310" y="234"/>
                    <a:pt x="310" y="234"/>
                    <a:pt x="310" y="234"/>
                  </a:cubicBezTo>
                  <a:cubicBezTo>
                    <a:pt x="313" y="234"/>
                    <a:pt x="316" y="233"/>
                    <a:pt x="318" y="230"/>
                  </a:cubicBezTo>
                  <a:cubicBezTo>
                    <a:pt x="320" y="228"/>
                    <a:pt x="321" y="224"/>
                    <a:pt x="320" y="221"/>
                  </a:cubicBezTo>
                  <a:close/>
                  <a:moveTo>
                    <a:pt x="26" y="213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94" y="213"/>
                    <a:pt x="94" y="213"/>
                    <a:pt x="94" y="213"/>
                  </a:cubicBezTo>
                  <a:lnTo>
                    <a:pt x="26" y="213"/>
                  </a:lnTo>
                  <a:close/>
                  <a:moveTo>
                    <a:pt x="229" y="213"/>
                  </a:moveTo>
                  <a:cubicBezTo>
                    <a:pt x="266" y="92"/>
                    <a:pt x="266" y="92"/>
                    <a:pt x="266" y="92"/>
                  </a:cubicBezTo>
                  <a:cubicBezTo>
                    <a:pt x="296" y="213"/>
                    <a:pt x="296" y="213"/>
                    <a:pt x="296" y="213"/>
                  </a:cubicBezTo>
                  <a:lnTo>
                    <a:pt x="229" y="2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639094" y="4786632"/>
            <a:ext cx="155224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1.144</a:t>
            </a:r>
          </a:p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puestos </a:t>
            </a:r>
            <a:r>
              <a:rPr kumimoji="0" lang="es-E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trabajo mantenidos 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kumimoji="0" lang="es-ES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Comunidad de Madrid gracias </a:t>
            </a:r>
            <a:r>
              <a:rPr kumimoji="0" lang="es-ES" sz="9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 gasto </a:t>
            </a:r>
            <a:r>
              <a:rPr kumimoji="0" lang="es-ES" sz="9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traccionado</a:t>
            </a:r>
            <a:r>
              <a:rPr kumimoji="0" lang="es-ES" sz="9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por el Teatro Real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191339" y="4779161"/>
            <a:ext cx="121097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284</a:t>
            </a:r>
            <a:endParaRPr kumimoji="0" lang="es-ES" sz="3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empleos directos 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generados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</a:t>
            </a:r>
            <a:r>
              <a:rPr kumimoji="0" lang="es-ES" sz="1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actividad del 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Teatro Real</a:t>
            </a:r>
            <a:endParaRPr kumimoji="0" lang="es-ES" sz="1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099284" y="4807083"/>
            <a:ext cx="33962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963526" y="4839250"/>
            <a:ext cx="33962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+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547011" y="2043050"/>
            <a:ext cx="4757190" cy="207499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50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07328" y="1733628"/>
            <a:ext cx="3361585" cy="34442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Capacidad de atracción de gasto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438489" y="2416904"/>
            <a:ext cx="1815407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0,5€</a:t>
            </a: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kumimoji="0" lang="es-ES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gasto movilizado en la Comunidad de Madrid </a:t>
            </a: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 cada euro de gasto del Teatro Real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kumimoji="0" lang="es-ES" sz="1000" b="1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kumimoji="0" lang="es-ES" sz="1000" b="0" i="0" u="none" strike="noStrike" kern="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región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042564" y="2752888"/>
            <a:ext cx="339622" cy="3242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7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5938312" y="3086315"/>
            <a:ext cx="21240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397239" y="2239492"/>
            <a:ext cx="186020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18,5</a:t>
            </a:r>
            <a:r>
              <a:rPr kumimoji="0" lang="es-ES" sz="8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gasto realizado por el resto de agentes </a:t>
            </a:r>
            <a:r>
              <a:rPr kumimoji="0" lang="es-E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Comunidad de Madrid</a:t>
            </a:r>
          </a:p>
        </p:txBody>
      </p:sp>
      <p:sp>
        <p:nvSpPr>
          <p:cNvPr id="47" name="Freeform 49"/>
          <p:cNvSpPr>
            <a:spLocks noEditPoints="1"/>
          </p:cNvSpPr>
          <p:nvPr/>
        </p:nvSpPr>
        <p:spPr bwMode="auto">
          <a:xfrm>
            <a:off x="5878964" y="2224855"/>
            <a:ext cx="539904" cy="539904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5953826" y="2285748"/>
            <a:ext cx="387005" cy="403178"/>
            <a:chOff x="5940834" y="4828531"/>
            <a:chExt cx="1102063" cy="1148119"/>
          </a:xfrm>
          <a:solidFill>
            <a:schemeClr val="bg1"/>
          </a:solidFill>
        </p:grpSpPr>
        <p:sp>
          <p:nvSpPr>
            <p:cNvPr id="49" name="Freeform 11"/>
            <p:cNvSpPr>
              <a:spLocks/>
            </p:cNvSpPr>
            <p:nvPr/>
          </p:nvSpPr>
          <p:spPr bwMode="auto">
            <a:xfrm>
              <a:off x="6037881" y="4854849"/>
              <a:ext cx="402993" cy="412862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3" y="285"/>
                </a:cxn>
                <a:cxn ang="0">
                  <a:pos x="6" y="279"/>
                </a:cxn>
                <a:cxn ang="0">
                  <a:pos x="10" y="272"/>
                </a:cxn>
                <a:cxn ang="0">
                  <a:pos x="13" y="266"/>
                </a:cxn>
                <a:cxn ang="0">
                  <a:pos x="17" y="259"/>
                </a:cxn>
                <a:cxn ang="0">
                  <a:pos x="21" y="252"/>
                </a:cxn>
                <a:cxn ang="0">
                  <a:pos x="25" y="246"/>
                </a:cxn>
                <a:cxn ang="0">
                  <a:pos x="29" y="240"/>
                </a:cxn>
                <a:cxn ang="0">
                  <a:pos x="34" y="232"/>
                </a:cxn>
                <a:cxn ang="0">
                  <a:pos x="40" y="224"/>
                </a:cxn>
                <a:cxn ang="0">
                  <a:pos x="44" y="218"/>
                </a:cxn>
                <a:cxn ang="0">
                  <a:pos x="50" y="212"/>
                </a:cxn>
                <a:cxn ang="0">
                  <a:pos x="55" y="204"/>
                </a:cxn>
                <a:cxn ang="0">
                  <a:pos x="60" y="197"/>
                </a:cxn>
                <a:cxn ang="0">
                  <a:pos x="67" y="190"/>
                </a:cxn>
                <a:cxn ang="0">
                  <a:pos x="73" y="183"/>
                </a:cxn>
                <a:cxn ang="0">
                  <a:pos x="78" y="177"/>
                </a:cxn>
                <a:cxn ang="0">
                  <a:pos x="86" y="169"/>
                </a:cxn>
                <a:cxn ang="0">
                  <a:pos x="92" y="163"/>
                </a:cxn>
                <a:cxn ang="0">
                  <a:pos x="98" y="157"/>
                </a:cxn>
                <a:cxn ang="0">
                  <a:pos x="105" y="150"/>
                </a:cxn>
                <a:cxn ang="0">
                  <a:pos x="111" y="146"/>
                </a:cxn>
                <a:cxn ang="0">
                  <a:pos x="117" y="140"/>
                </a:cxn>
                <a:cxn ang="0">
                  <a:pos x="124" y="134"/>
                </a:cxn>
                <a:cxn ang="0">
                  <a:pos x="132" y="128"/>
                </a:cxn>
                <a:cxn ang="0">
                  <a:pos x="138" y="123"/>
                </a:cxn>
                <a:cxn ang="0">
                  <a:pos x="147" y="117"/>
                </a:cxn>
                <a:cxn ang="0">
                  <a:pos x="155" y="110"/>
                </a:cxn>
                <a:cxn ang="0">
                  <a:pos x="163" y="104"/>
                </a:cxn>
                <a:cxn ang="0">
                  <a:pos x="173" y="98"/>
                </a:cxn>
                <a:cxn ang="0">
                  <a:pos x="182" y="92"/>
                </a:cxn>
                <a:cxn ang="0">
                  <a:pos x="191" y="87"/>
                </a:cxn>
                <a:cxn ang="0">
                  <a:pos x="201" y="81"/>
                </a:cxn>
                <a:cxn ang="0">
                  <a:pos x="210" y="77"/>
                </a:cxn>
                <a:cxn ang="0">
                  <a:pos x="218" y="73"/>
                </a:cxn>
                <a:cxn ang="0">
                  <a:pos x="228" y="68"/>
                </a:cxn>
                <a:cxn ang="0">
                  <a:pos x="235" y="66"/>
                </a:cxn>
                <a:cxn ang="0">
                  <a:pos x="205" y="0"/>
                </a:cxn>
                <a:cxn ang="0">
                  <a:pos x="372" y="94"/>
                </a:cxn>
                <a:cxn ang="0">
                  <a:pos x="328" y="290"/>
                </a:cxn>
                <a:cxn ang="0">
                  <a:pos x="302" y="232"/>
                </a:cxn>
                <a:cxn ang="0">
                  <a:pos x="290" y="238"/>
                </a:cxn>
                <a:cxn ang="0">
                  <a:pos x="280" y="243"/>
                </a:cxn>
                <a:cxn ang="0">
                  <a:pos x="269" y="250"/>
                </a:cxn>
                <a:cxn ang="0">
                  <a:pos x="256" y="259"/>
                </a:cxn>
                <a:cxn ang="0">
                  <a:pos x="246" y="265"/>
                </a:cxn>
                <a:cxn ang="0">
                  <a:pos x="237" y="273"/>
                </a:cxn>
                <a:cxn ang="0">
                  <a:pos x="227" y="282"/>
                </a:cxn>
                <a:cxn ang="0">
                  <a:pos x="219" y="290"/>
                </a:cxn>
                <a:cxn ang="0">
                  <a:pos x="212" y="298"/>
                </a:cxn>
                <a:cxn ang="0">
                  <a:pos x="203" y="307"/>
                </a:cxn>
                <a:cxn ang="0">
                  <a:pos x="195" y="316"/>
                </a:cxn>
                <a:cxn ang="0">
                  <a:pos x="189" y="326"/>
                </a:cxn>
                <a:cxn ang="0">
                  <a:pos x="182" y="334"/>
                </a:cxn>
                <a:cxn ang="0">
                  <a:pos x="176" y="344"/>
                </a:cxn>
                <a:cxn ang="0">
                  <a:pos x="170" y="355"/>
                </a:cxn>
                <a:cxn ang="0">
                  <a:pos x="166" y="362"/>
                </a:cxn>
                <a:cxn ang="0">
                  <a:pos x="161" y="370"/>
                </a:cxn>
                <a:cxn ang="0">
                  <a:pos x="0" y="293"/>
                </a:cxn>
              </a:cxnLst>
              <a:rect l="0" t="0" r="r" b="b"/>
              <a:pathLst>
                <a:path w="373" h="371">
                  <a:moveTo>
                    <a:pt x="0" y="293"/>
                  </a:moveTo>
                  <a:lnTo>
                    <a:pt x="3" y="285"/>
                  </a:lnTo>
                  <a:lnTo>
                    <a:pt x="6" y="279"/>
                  </a:lnTo>
                  <a:lnTo>
                    <a:pt x="10" y="272"/>
                  </a:lnTo>
                  <a:lnTo>
                    <a:pt x="13" y="266"/>
                  </a:lnTo>
                  <a:lnTo>
                    <a:pt x="17" y="259"/>
                  </a:lnTo>
                  <a:lnTo>
                    <a:pt x="21" y="252"/>
                  </a:lnTo>
                  <a:lnTo>
                    <a:pt x="25" y="246"/>
                  </a:lnTo>
                  <a:lnTo>
                    <a:pt x="29" y="240"/>
                  </a:lnTo>
                  <a:lnTo>
                    <a:pt x="34" y="232"/>
                  </a:lnTo>
                  <a:lnTo>
                    <a:pt x="40" y="224"/>
                  </a:lnTo>
                  <a:lnTo>
                    <a:pt x="44" y="218"/>
                  </a:lnTo>
                  <a:lnTo>
                    <a:pt x="50" y="212"/>
                  </a:lnTo>
                  <a:lnTo>
                    <a:pt x="55" y="204"/>
                  </a:lnTo>
                  <a:lnTo>
                    <a:pt x="60" y="197"/>
                  </a:lnTo>
                  <a:lnTo>
                    <a:pt x="67" y="190"/>
                  </a:lnTo>
                  <a:lnTo>
                    <a:pt x="73" y="183"/>
                  </a:lnTo>
                  <a:lnTo>
                    <a:pt x="78" y="177"/>
                  </a:lnTo>
                  <a:lnTo>
                    <a:pt x="86" y="169"/>
                  </a:lnTo>
                  <a:lnTo>
                    <a:pt x="92" y="163"/>
                  </a:lnTo>
                  <a:lnTo>
                    <a:pt x="98" y="157"/>
                  </a:lnTo>
                  <a:lnTo>
                    <a:pt x="105" y="150"/>
                  </a:lnTo>
                  <a:lnTo>
                    <a:pt x="111" y="146"/>
                  </a:lnTo>
                  <a:lnTo>
                    <a:pt x="117" y="140"/>
                  </a:lnTo>
                  <a:lnTo>
                    <a:pt x="124" y="134"/>
                  </a:lnTo>
                  <a:lnTo>
                    <a:pt x="132" y="128"/>
                  </a:lnTo>
                  <a:lnTo>
                    <a:pt x="138" y="123"/>
                  </a:lnTo>
                  <a:lnTo>
                    <a:pt x="147" y="117"/>
                  </a:lnTo>
                  <a:lnTo>
                    <a:pt x="155" y="110"/>
                  </a:lnTo>
                  <a:lnTo>
                    <a:pt x="163" y="104"/>
                  </a:lnTo>
                  <a:lnTo>
                    <a:pt x="173" y="98"/>
                  </a:lnTo>
                  <a:lnTo>
                    <a:pt x="182" y="92"/>
                  </a:lnTo>
                  <a:lnTo>
                    <a:pt x="191" y="87"/>
                  </a:lnTo>
                  <a:lnTo>
                    <a:pt x="201" y="81"/>
                  </a:lnTo>
                  <a:lnTo>
                    <a:pt x="210" y="77"/>
                  </a:lnTo>
                  <a:lnTo>
                    <a:pt x="218" y="73"/>
                  </a:lnTo>
                  <a:lnTo>
                    <a:pt x="228" y="68"/>
                  </a:lnTo>
                  <a:lnTo>
                    <a:pt x="235" y="66"/>
                  </a:lnTo>
                  <a:lnTo>
                    <a:pt x="205" y="0"/>
                  </a:lnTo>
                  <a:lnTo>
                    <a:pt x="372" y="94"/>
                  </a:lnTo>
                  <a:lnTo>
                    <a:pt x="328" y="290"/>
                  </a:lnTo>
                  <a:lnTo>
                    <a:pt x="302" y="232"/>
                  </a:lnTo>
                  <a:lnTo>
                    <a:pt x="290" y="238"/>
                  </a:lnTo>
                  <a:lnTo>
                    <a:pt x="280" y="243"/>
                  </a:lnTo>
                  <a:lnTo>
                    <a:pt x="269" y="250"/>
                  </a:lnTo>
                  <a:lnTo>
                    <a:pt x="256" y="259"/>
                  </a:lnTo>
                  <a:lnTo>
                    <a:pt x="246" y="265"/>
                  </a:lnTo>
                  <a:lnTo>
                    <a:pt x="237" y="273"/>
                  </a:lnTo>
                  <a:lnTo>
                    <a:pt x="227" y="282"/>
                  </a:lnTo>
                  <a:lnTo>
                    <a:pt x="219" y="290"/>
                  </a:lnTo>
                  <a:lnTo>
                    <a:pt x="212" y="298"/>
                  </a:lnTo>
                  <a:lnTo>
                    <a:pt x="203" y="307"/>
                  </a:lnTo>
                  <a:lnTo>
                    <a:pt x="195" y="316"/>
                  </a:lnTo>
                  <a:lnTo>
                    <a:pt x="189" y="326"/>
                  </a:lnTo>
                  <a:lnTo>
                    <a:pt x="182" y="334"/>
                  </a:lnTo>
                  <a:lnTo>
                    <a:pt x="176" y="344"/>
                  </a:lnTo>
                  <a:lnTo>
                    <a:pt x="170" y="355"/>
                  </a:lnTo>
                  <a:lnTo>
                    <a:pt x="166" y="362"/>
                  </a:lnTo>
                  <a:lnTo>
                    <a:pt x="161" y="370"/>
                  </a:lnTo>
                  <a:lnTo>
                    <a:pt x="0" y="293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0" name="Freeform 12"/>
            <p:cNvSpPr>
              <a:spLocks/>
            </p:cNvSpPr>
            <p:nvPr/>
          </p:nvSpPr>
          <p:spPr bwMode="auto">
            <a:xfrm>
              <a:off x="5940834" y="5145991"/>
              <a:ext cx="352002" cy="460563"/>
            </a:xfrm>
            <a:custGeom>
              <a:avLst/>
              <a:gdLst/>
              <a:ahLst/>
              <a:cxnLst>
                <a:cxn ang="0">
                  <a:pos x="326" y="170"/>
                </a:cxn>
                <a:cxn ang="0">
                  <a:pos x="242" y="137"/>
                </a:cxn>
                <a:cxn ang="0">
                  <a:pos x="240" y="144"/>
                </a:cxn>
                <a:cxn ang="0">
                  <a:pos x="238" y="151"/>
                </a:cxn>
                <a:cxn ang="0">
                  <a:pos x="235" y="160"/>
                </a:cxn>
                <a:cxn ang="0">
                  <a:pos x="233" y="168"/>
                </a:cxn>
                <a:cxn ang="0">
                  <a:pos x="231" y="179"/>
                </a:cxn>
                <a:cxn ang="0">
                  <a:pos x="230" y="189"/>
                </a:cxn>
                <a:cxn ang="0">
                  <a:pos x="228" y="198"/>
                </a:cxn>
                <a:cxn ang="0">
                  <a:pos x="227" y="210"/>
                </a:cxn>
                <a:cxn ang="0">
                  <a:pos x="226" y="221"/>
                </a:cxn>
                <a:cxn ang="0">
                  <a:pos x="226" y="241"/>
                </a:cxn>
                <a:cxn ang="0">
                  <a:pos x="226" y="252"/>
                </a:cxn>
                <a:cxn ang="0">
                  <a:pos x="227" y="262"/>
                </a:cxn>
                <a:cxn ang="0">
                  <a:pos x="228" y="272"/>
                </a:cxn>
                <a:cxn ang="0">
                  <a:pos x="230" y="282"/>
                </a:cxn>
                <a:cxn ang="0">
                  <a:pos x="232" y="291"/>
                </a:cxn>
                <a:cxn ang="0">
                  <a:pos x="234" y="303"/>
                </a:cxn>
                <a:cxn ang="0">
                  <a:pos x="238" y="314"/>
                </a:cxn>
                <a:cxn ang="0">
                  <a:pos x="82" y="412"/>
                </a:cxn>
                <a:cxn ang="0">
                  <a:pos x="78" y="402"/>
                </a:cxn>
                <a:cxn ang="0">
                  <a:pos x="75" y="393"/>
                </a:cxn>
                <a:cxn ang="0">
                  <a:pos x="72" y="385"/>
                </a:cxn>
                <a:cxn ang="0">
                  <a:pos x="70" y="376"/>
                </a:cxn>
                <a:cxn ang="0">
                  <a:pos x="67" y="368"/>
                </a:cxn>
                <a:cxn ang="0">
                  <a:pos x="64" y="359"/>
                </a:cxn>
                <a:cxn ang="0">
                  <a:pos x="62" y="351"/>
                </a:cxn>
                <a:cxn ang="0">
                  <a:pos x="61" y="344"/>
                </a:cxn>
                <a:cxn ang="0">
                  <a:pos x="59" y="336"/>
                </a:cxn>
                <a:cxn ang="0">
                  <a:pos x="56" y="326"/>
                </a:cxn>
                <a:cxn ang="0">
                  <a:pos x="55" y="316"/>
                </a:cxn>
                <a:cxn ang="0">
                  <a:pos x="53" y="307"/>
                </a:cxn>
                <a:cxn ang="0">
                  <a:pos x="51" y="298"/>
                </a:cxn>
                <a:cxn ang="0">
                  <a:pos x="50" y="288"/>
                </a:cxn>
                <a:cxn ang="0">
                  <a:pos x="49" y="278"/>
                </a:cxn>
                <a:cxn ang="0">
                  <a:pos x="48" y="266"/>
                </a:cxn>
                <a:cxn ang="0">
                  <a:pos x="47" y="255"/>
                </a:cxn>
                <a:cxn ang="0">
                  <a:pos x="47" y="244"/>
                </a:cxn>
                <a:cxn ang="0">
                  <a:pos x="47" y="233"/>
                </a:cxn>
                <a:cxn ang="0">
                  <a:pos x="47" y="218"/>
                </a:cxn>
                <a:cxn ang="0">
                  <a:pos x="47" y="206"/>
                </a:cxn>
                <a:cxn ang="0">
                  <a:pos x="48" y="197"/>
                </a:cxn>
                <a:cxn ang="0">
                  <a:pos x="49" y="187"/>
                </a:cxn>
                <a:cxn ang="0">
                  <a:pos x="50" y="176"/>
                </a:cxn>
                <a:cxn ang="0">
                  <a:pos x="51" y="164"/>
                </a:cxn>
                <a:cxn ang="0">
                  <a:pos x="53" y="154"/>
                </a:cxn>
                <a:cxn ang="0">
                  <a:pos x="56" y="145"/>
                </a:cxn>
                <a:cxn ang="0">
                  <a:pos x="58" y="133"/>
                </a:cxn>
                <a:cxn ang="0">
                  <a:pos x="60" y="123"/>
                </a:cxn>
                <a:cxn ang="0">
                  <a:pos x="62" y="112"/>
                </a:cxn>
                <a:cxn ang="0">
                  <a:pos x="66" y="102"/>
                </a:cxn>
                <a:cxn ang="0">
                  <a:pos x="69" y="91"/>
                </a:cxn>
                <a:cxn ang="0">
                  <a:pos x="72" y="81"/>
                </a:cxn>
                <a:cxn ang="0">
                  <a:pos x="77" y="68"/>
                </a:cxn>
                <a:cxn ang="0">
                  <a:pos x="0" y="35"/>
                </a:cxn>
                <a:cxn ang="0">
                  <a:pos x="203" y="0"/>
                </a:cxn>
                <a:cxn ang="0">
                  <a:pos x="326" y="170"/>
                </a:cxn>
              </a:cxnLst>
              <a:rect l="0" t="0" r="r" b="b"/>
              <a:pathLst>
                <a:path w="327" h="413">
                  <a:moveTo>
                    <a:pt x="326" y="170"/>
                  </a:moveTo>
                  <a:lnTo>
                    <a:pt x="242" y="137"/>
                  </a:lnTo>
                  <a:lnTo>
                    <a:pt x="240" y="144"/>
                  </a:lnTo>
                  <a:lnTo>
                    <a:pt x="238" y="151"/>
                  </a:lnTo>
                  <a:lnTo>
                    <a:pt x="235" y="160"/>
                  </a:lnTo>
                  <a:lnTo>
                    <a:pt x="233" y="168"/>
                  </a:lnTo>
                  <a:lnTo>
                    <a:pt x="231" y="179"/>
                  </a:lnTo>
                  <a:lnTo>
                    <a:pt x="230" y="189"/>
                  </a:lnTo>
                  <a:lnTo>
                    <a:pt x="228" y="198"/>
                  </a:lnTo>
                  <a:lnTo>
                    <a:pt x="227" y="210"/>
                  </a:lnTo>
                  <a:lnTo>
                    <a:pt x="226" y="221"/>
                  </a:lnTo>
                  <a:lnTo>
                    <a:pt x="226" y="241"/>
                  </a:lnTo>
                  <a:lnTo>
                    <a:pt x="226" y="252"/>
                  </a:lnTo>
                  <a:lnTo>
                    <a:pt x="227" y="262"/>
                  </a:lnTo>
                  <a:lnTo>
                    <a:pt x="228" y="272"/>
                  </a:lnTo>
                  <a:lnTo>
                    <a:pt x="230" y="282"/>
                  </a:lnTo>
                  <a:lnTo>
                    <a:pt x="232" y="291"/>
                  </a:lnTo>
                  <a:lnTo>
                    <a:pt x="234" y="303"/>
                  </a:lnTo>
                  <a:lnTo>
                    <a:pt x="238" y="314"/>
                  </a:lnTo>
                  <a:lnTo>
                    <a:pt x="82" y="412"/>
                  </a:lnTo>
                  <a:lnTo>
                    <a:pt x="78" y="402"/>
                  </a:lnTo>
                  <a:lnTo>
                    <a:pt x="75" y="393"/>
                  </a:lnTo>
                  <a:lnTo>
                    <a:pt x="72" y="385"/>
                  </a:lnTo>
                  <a:lnTo>
                    <a:pt x="70" y="376"/>
                  </a:lnTo>
                  <a:lnTo>
                    <a:pt x="67" y="368"/>
                  </a:lnTo>
                  <a:lnTo>
                    <a:pt x="64" y="359"/>
                  </a:lnTo>
                  <a:lnTo>
                    <a:pt x="62" y="351"/>
                  </a:lnTo>
                  <a:lnTo>
                    <a:pt x="61" y="344"/>
                  </a:lnTo>
                  <a:lnTo>
                    <a:pt x="59" y="336"/>
                  </a:lnTo>
                  <a:lnTo>
                    <a:pt x="56" y="326"/>
                  </a:lnTo>
                  <a:lnTo>
                    <a:pt x="55" y="316"/>
                  </a:lnTo>
                  <a:lnTo>
                    <a:pt x="53" y="307"/>
                  </a:lnTo>
                  <a:lnTo>
                    <a:pt x="51" y="298"/>
                  </a:lnTo>
                  <a:lnTo>
                    <a:pt x="50" y="288"/>
                  </a:lnTo>
                  <a:lnTo>
                    <a:pt x="49" y="278"/>
                  </a:lnTo>
                  <a:lnTo>
                    <a:pt x="48" y="266"/>
                  </a:lnTo>
                  <a:lnTo>
                    <a:pt x="47" y="255"/>
                  </a:lnTo>
                  <a:lnTo>
                    <a:pt x="47" y="244"/>
                  </a:lnTo>
                  <a:lnTo>
                    <a:pt x="47" y="233"/>
                  </a:lnTo>
                  <a:lnTo>
                    <a:pt x="47" y="218"/>
                  </a:lnTo>
                  <a:lnTo>
                    <a:pt x="47" y="206"/>
                  </a:lnTo>
                  <a:lnTo>
                    <a:pt x="48" y="197"/>
                  </a:lnTo>
                  <a:lnTo>
                    <a:pt x="49" y="187"/>
                  </a:lnTo>
                  <a:lnTo>
                    <a:pt x="50" y="176"/>
                  </a:lnTo>
                  <a:lnTo>
                    <a:pt x="51" y="164"/>
                  </a:lnTo>
                  <a:lnTo>
                    <a:pt x="53" y="154"/>
                  </a:lnTo>
                  <a:lnTo>
                    <a:pt x="56" y="145"/>
                  </a:lnTo>
                  <a:lnTo>
                    <a:pt x="58" y="133"/>
                  </a:lnTo>
                  <a:lnTo>
                    <a:pt x="60" y="123"/>
                  </a:lnTo>
                  <a:lnTo>
                    <a:pt x="62" y="112"/>
                  </a:lnTo>
                  <a:lnTo>
                    <a:pt x="66" y="102"/>
                  </a:lnTo>
                  <a:lnTo>
                    <a:pt x="69" y="91"/>
                  </a:lnTo>
                  <a:lnTo>
                    <a:pt x="72" y="81"/>
                  </a:lnTo>
                  <a:lnTo>
                    <a:pt x="77" y="68"/>
                  </a:lnTo>
                  <a:lnTo>
                    <a:pt x="0" y="35"/>
                  </a:lnTo>
                  <a:lnTo>
                    <a:pt x="203" y="0"/>
                  </a:lnTo>
                  <a:lnTo>
                    <a:pt x="326" y="170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Freeform 13"/>
            <p:cNvSpPr>
              <a:spLocks/>
            </p:cNvSpPr>
            <p:nvPr/>
          </p:nvSpPr>
          <p:spPr bwMode="auto">
            <a:xfrm>
              <a:off x="5955638" y="5478255"/>
              <a:ext cx="399703" cy="394769"/>
            </a:xfrm>
            <a:custGeom>
              <a:avLst/>
              <a:gdLst/>
              <a:ahLst/>
              <a:cxnLst>
                <a:cxn ang="0">
                  <a:pos x="293" y="353"/>
                </a:cxn>
                <a:cxn ang="0">
                  <a:pos x="286" y="348"/>
                </a:cxn>
                <a:cxn ang="0">
                  <a:pos x="279" y="345"/>
                </a:cxn>
                <a:cxn ang="0">
                  <a:pos x="273" y="342"/>
                </a:cxn>
                <a:cxn ang="0">
                  <a:pos x="266" y="338"/>
                </a:cxn>
                <a:cxn ang="0">
                  <a:pos x="260" y="335"/>
                </a:cxn>
                <a:cxn ang="0">
                  <a:pos x="254" y="331"/>
                </a:cxn>
                <a:cxn ang="0">
                  <a:pos x="247" y="327"/>
                </a:cxn>
                <a:cxn ang="0">
                  <a:pos x="241" y="323"/>
                </a:cxn>
                <a:cxn ang="0">
                  <a:pos x="233" y="317"/>
                </a:cxn>
                <a:cxn ang="0">
                  <a:pos x="225" y="312"/>
                </a:cxn>
                <a:cxn ang="0">
                  <a:pos x="219" y="307"/>
                </a:cxn>
                <a:cxn ang="0">
                  <a:pos x="213" y="303"/>
                </a:cxn>
                <a:cxn ang="0">
                  <a:pos x="206" y="297"/>
                </a:cxn>
                <a:cxn ang="0">
                  <a:pos x="198" y="291"/>
                </a:cxn>
                <a:cxn ang="0">
                  <a:pos x="192" y="286"/>
                </a:cxn>
                <a:cxn ang="0">
                  <a:pos x="184" y="280"/>
                </a:cxn>
                <a:cxn ang="0">
                  <a:pos x="179" y="274"/>
                </a:cxn>
                <a:cxn ang="0">
                  <a:pos x="171" y="267"/>
                </a:cxn>
                <a:cxn ang="0">
                  <a:pos x="164" y="260"/>
                </a:cxn>
                <a:cxn ang="0">
                  <a:pos x="158" y="254"/>
                </a:cxn>
                <a:cxn ang="0">
                  <a:pos x="151" y="247"/>
                </a:cxn>
                <a:cxn ang="0">
                  <a:pos x="146" y="242"/>
                </a:cxn>
                <a:cxn ang="0">
                  <a:pos x="141" y="235"/>
                </a:cxn>
                <a:cxn ang="0">
                  <a:pos x="135" y="228"/>
                </a:cxn>
                <a:cxn ang="0">
                  <a:pos x="129" y="220"/>
                </a:cxn>
                <a:cxn ang="0">
                  <a:pos x="124" y="213"/>
                </a:cxn>
                <a:cxn ang="0">
                  <a:pos x="117" y="206"/>
                </a:cxn>
                <a:cxn ang="0">
                  <a:pos x="111" y="197"/>
                </a:cxn>
                <a:cxn ang="0">
                  <a:pos x="105" y="188"/>
                </a:cxn>
                <a:cxn ang="0">
                  <a:pos x="99" y="180"/>
                </a:cxn>
                <a:cxn ang="0">
                  <a:pos x="93" y="170"/>
                </a:cxn>
                <a:cxn ang="0">
                  <a:pos x="88" y="161"/>
                </a:cxn>
                <a:cxn ang="0">
                  <a:pos x="82" y="151"/>
                </a:cxn>
                <a:cxn ang="0">
                  <a:pos x="78" y="143"/>
                </a:cxn>
                <a:cxn ang="0">
                  <a:pos x="74" y="134"/>
                </a:cxn>
                <a:cxn ang="0">
                  <a:pos x="70" y="125"/>
                </a:cxn>
                <a:cxn ang="0">
                  <a:pos x="0" y="159"/>
                </a:cxn>
                <a:cxn ang="0">
                  <a:pos x="115" y="0"/>
                </a:cxn>
                <a:cxn ang="0">
                  <a:pos x="312" y="17"/>
                </a:cxn>
                <a:cxn ang="0">
                  <a:pos x="233" y="52"/>
                </a:cxn>
                <a:cxn ang="0">
                  <a:pos x="238" y="62"/>
                </a:cxn>
                <a:cxn ang="0">
                  <a:pos x="243" y="73"/>
                </a:cxn>
                <a:cxn ang="0">
                  <a:pos x="251" y="85"/>
                </a:cxn>
                <a:cxn ang="0">
                  <a:pos x="259" y="97"/>
                </a:cxn>
                <a:cxn ang="0">
                  <a:pos x="266" y="106"/>
                </a:cxn>
                <a:cxn ang="0">
                  <a:pos x="274" y="116"/>
                </a:cxn>
                <a:cxn ang="0">
                  <a:pos x="282" y="125"/>
                </a:cxn>
                <a:cxn ang="0">
                  <a:pos x="290" y="133"/>
                </a:cxn>
                <a:cxn ang="0">
                  <a:pos x="299" y="141"/>
                </a:cxn>
                <a:cxn ang="0">
                  <a:pos x="307" y="149"/>
                </a:cxn>
                <a:cxn ang="0">
                  <a:pos x="317" y="157"/>
                </a:cxn>
                <a:cxn ang="0">
                  <a:pos x="325" y="164"/>
                </a:cxn>
                <a:cxn ang="0">
                  <a:pos x="334" y="170"/>
                </a:cxn>
                <a:cxn ang="0">
                  <a:pos x="345" y="177"/>
                </a:cxn>
                <a:cxn ang="0">
                  <a:pos x="355" y="183"/>
                </a:cxn>
                <a:cxn ang="0">
                  <a:pos x="362" y="186"/>
                </a:cxn>
                <a:cxn ang="0">
                  <a:pos x="370" y="190"/>
                </a:cxn>
                <a:cxn ang="0">
                  <a:pos x="293" y="353"/>
                </a:cxn>
              </a:cxnLst>
              <a:rect l="0" t="0" r="r" b="b"/>
              <a:pathLst>
                <a:path w="371" h="354">
                  <a:moveTo>
                    <a:pt x="293" y="353"/>
                  </a:moveTo>
                  <a:lnTo>
                    <a:pt x="286" y="348"/>
                  </a:lnTo>
                  <a:lnTo>
                    <a:pt x="279" y="345"/>
                  </a:lnTo>
                  <a:lnTo>
                    <a:pt x="273" y="342"/>
                  </a:lnTo>
                  <a:lnTo>
                    <a:pt x="266" y="338"/>
                  </a:lnTo>
                  <a:lnTo>
                    <a:pt x="260" y="335"/>
                  </a:lnTo>
                  <a:lnTo>
                    <a:pt x="254" y="331"/>
                  </a:lnTo>
                  <a:lnTo>
                    <a:pt x="247" y="327"/>
                  </a:lnTo>
                  <a:lnTo>
                    <a:pt x="241" y="323"/>
                  </a:lnTo>
                  <a:lnTo>
                    <a:pt x="233" y="317"/>
                  </a:lnTo>
                  <a:lnTo>
                    <a:pt x="225" y="312"/>
                  </a:lnTo>
                  <a:lnTo>
                    <a:pt x="219" y="307"/>
                  </a:lnTo>
                  <a:lnTo>
                    <a:pt x="213" y="303"/>
                  </a:lnTo>
                  <a:lnTo>
                    <a:pt x="206" y="297"/>
                  </a:lnTo>
                  <a:lnTo>
                    <a:pt x="198" y="291"/>
                  </a:lnTo>
                  <a:lnTo>
                    <a:pt x="192" y="286"/>
                  </a:lnTo>
                  <a:lnTo>
                    <a:pt x="184" y="280"/>
                  </a:lnTo>
                  <a:lnTo>
                    <a:pt x="179" y="274"/>
                  </a:lnTo>
                  <a:lnTo>
                    <a:pt x="171" y="267"/>
                  </a:lnTo>
                  <a:lnTo>
                    <a:pt x="164" y="260"/>
                  </a:lnTo>
                  <a:lnTo>
                    <a:pt x="158" y="254"/>
                  </a:lnTo>
                  <a:lnTo>
                    <a:pt x="151" y="247"/>
                  </a:lnTo>
                  <a:lnTo>
                    <a:pt x="146" y="242"/>
                  </a:lnTo>
                  <a:lnTo>
                    <a:pt x="141" y="235"/>
                  </a:lnTo>
                  <a:lnTo>
                    <a:pt x="135" y="228"/>
                  </a:lnTo>
                  <a:lnTo>
                    <a:pt x="129" y="220"/>
                  </a:lnTo>
                  <a:lnTo>
                    <a:pt x="124" y="213"/>
                  </a:lnTo>
                  <a:lnTo>
                    <a:pt x="117" y="206"/>
                  </a:lnTo>
                  <a:lnTo>
                    <a:pt x="111" y="197"/>
                  </a:lnTo>
                  <a:lnTo>
                    <a:pt x="105" y="188"/>
                  </a:lnTo>
                  <a:lnTo>
                    <a:pt x="99" y="180"/>
                  </a:lnTo>
                  <a:lnTo>
                    <a:pt x="93" y="170"/>
                  </a:lnTo>
                  <a:lnTo>
                    <a:pt x="88" y="161"/>
                  </a:lnTo>
                  <a:lnTo>
                    <a:pt x="82" y="151"/>
                  </a:lnTo>
                  <a:lnTo>
                    <a:pt x="78" y="143"/>
                  </a:lnTo>
                  <a:lnTo>
                    <a:pt x="74" y="134"/>
                  </a:lnTo>
                  <a:lnTo>
                    <a:pt x="70" y="125"/>
                  </a:lnTo>
                  <a:lnTo>
                    <a:pt x="0" y="159"/>
                  </a:lnTo>
                  <a:lnTo>
                    <a:pt x="115" y="0"/>
                  </a:lnTo>
                  <a:lnTo>
                    <a:pt x="312" y="17"/>
                  </a:lnTo>
                  <a:lnTo>
                    <a:pt x="233" y="52"/>
                  </a:lnTo>
                  <a:lnTo>
                    <a:pt x="238" y="62"/>
                  </a:lnTo>
                  <a:lnTo>
                    <a:pt x="243" y="73"/>
                  </a:lnTo>
                  <a:lnTo>
                    <a:pt x="251" y="85"/>
                  </a:lnTo>
                  <a:lnTo>
                    <a:pt x="259" y="97"/>
                  </a:lnTo>
                  <a:lnTo>
                    <a:pt x="266" y="106"/>
                  </a:lnTo>
                  <a:lnTo>
                    <a:pt x="274" y="116"/>
                  </a:lnTo>
                  <a:lnTo>
                    <a:pt x="282" y="125"/>
                  </a:lnTo>
                  <a:lnTo>
                    <a:pt x="290" y="133"/>
                  </a:lnTo>
                  <a:lnTo>
                    <a:pt x="299" y="141"/>
                  </a:lnTo>
                  <a:lnTo>
                    <a:pt x="307" y="149"/>
                  </a:lnTo>
                  <a:lnTo>
                    <a:pt x="317" y="157"/>
                  </a:lnTo>
                  <a:lnTo>
                    <a:pt x="325" y="164"/>
                  </a:lnTo>
                  <a:lnTo>
                    <a:pt x="334" y="170"/>
                  </a:lnTo>
                  <a:lnTo>
                    <a:pt x="345" y="177"/>
                  </a:lnTo>
                  <a:lnTo>
                    <a:pt x="355" y="183"/>
                  </a:lnTo>
                  <a:lnTo>
                    <a:pt x="362" y="186"/>
                  </a:lnTo>
                  <a:lnTo>
                    <a:pt x="370" y="190"/>
                  </a:lnTo>
                  <a:lnTo>
                    <a:pt x="293" y="353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2" name="Freeform 14"/>
            <p:cNvSpPr>
              <a:spLocks/>
            </p:cNvSpPr>
            <p:nvPr/>
          </p:nvSpPr>
          <p:spPr bwMode="auto">
            <a:xfrm>
              <a:off x="6256649" y="5616424"/>
              <a:ext cx="432601" cy="360226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28" y="83"/>
                </a:cxn>
                <a:cxn ang="0">
                  <a:pos x="135" y="86"/>
                </a:cxn>
                <a:cxn ang="0">
                  <a:pos x="143" y="88"/>
                </a:cxn>
                <a:cxn ang="0">
                  <a:pos x="151" y="90"/>
                </a:cxn>
                <a:cxn ang="0">
                  <a:pos x="159" y="93"/>
                </a:cxn>
                <a:cxn ang="0">
                  <a:pos x="170" y="94"/>
                </a:cxn>
                <a:cxn ang="0">
                  <a:pos x="180" y="96"/>
                </a:cxn>
                <a:cxn ang="0">
                  <a:pos x="189" y="97"/>
                </a:cxn>
                <a:cxn ang="0">
                  <a:pos x="200" y="99"/>
                </a:cxn>
                <a:cxn ang="0">
                  <a:pos x="211" y="99"/>
                </a:cxn>
                <a:cxn ang="0">
                  <a:pos x="232" y="99"/>
                </a:cxn>
                <a:cxn ang="0">
                  <a:pos x="243" y="99"/>
                </a:cxn>
                <a:cxn ang="0">
                  <a:pos x="253" y="98"/>
                </a:cxn>
                <a:cxn ang="0">
                  <a:pos x="263" y="97"/>
                </a:cxn>
                <a:cxn ang="0">
                  <a:pos x="273" y="95"/>
                </a:cxn>
                <a:cxn ang="0">
                  <a:pos x="282" y="93"/>
                </a:cxn>
                <a:cxn ang="0">
                  <a:pos x="294" y="91"/>
                </a:cxn>
                <a:cxn ang="0">
                  <a:pos x="304" y="87"/>
                </a:cxn>
                <a:cxn ang="0">
                  <a:pos x="403" y="243"/>
                </a:cxn>
                <a:cxn ang="0">
                  <a:pos x="393" y="247"/>
                </a:cxn>
                <a:cxn ang="0">
                  <a:pos x="384" y="250"/>
                </a:cxn>
                <a:cxn ang="0">
                  <a:pos x="375" y="253"/>
                </a:cxn>
                <a:cxn ang="0">
                  <a:pos x="367" y="255"/>
                </a:cxn>
                <a:cxn ang="0">
                  <a:pos x="359" y="258"/>
                </a:cxn>
                <a:cxn ang="0">
                  <a:pos x="351" y="261"/>
                </a:cxn>
                <a:cxn ang="0">
                  <a:pos x="342" y="263"/>
                </a:cxn>
                <a:cxn ang="0">
                  <a:pos x="334" y="265"/>
                </a:cxn>
                <a:cxn ang="0">
                  <a:pos x="326" y="267"/>
                </a:cxn>
                <a:cxn ang="0">
                  <a:pos x="317" y="269"/>
                </a:cxn>
                <a:cxn ang="0">
                  <a:pos x="307" y="270"/>
                </a:cxn>
                <a:cxn ang="0">
                  <a:pos x="299" y="272"/>
                </a:cxn>
                <a:cxn ang="0">
                  <a:pos x="289" y="274"/>
                </a:cxn>
                <a:cxn ang="0">
                  <a:pos x="279" y="276"/>
                </a:cxn>
                <a:cxn ang="0">
                  <a:pos x="268" y="276"/>
                </a:cxn>
                <a:cxn ang="0">
                  <a:pos x="257" y="277"/>
                </a:cxn>
                <a:cxn ang="0">
                  <a:pos x="246" y="278"/>
                </a:cxn>
                <a:cxn ang="0">
                  <a:pos x="235" y="278"/>
                </a:cxn>
                <a:cxn ang="0">
                  <a:pos x="224" y="278"/>
                </a:cxn>
                <a:cxn ang="0">
                  <a:pos x="209" y="278"/>
                </a:cxn>
                <a:cxn ang="0">
                  <a:pos x="197" y="278"/>
                </a:cxn>
                <a:cxn ang="0">
                  <a:pos x="188" y="277"/>
                </a:cxn>
                <a:cxn ang="0">
                  <a:pos x="178" y="276"/>
                </a:cxn>
                <a:cxn ang="0">
                  <a:pos x="167" y="276"/>
                </a:cxn>
                <a:cxn ang="0">
                  <a:pos x="155" y="274"/>
                </a:cxn>
                <a:cxn ang="0">
                  <a:pos x="145" y="272"/>
                </a:cxn>
                <a:cxn ang="0">
                  <a:pos x="135" y="270"/>
                </a:cxn>
                <a:cxn ang="0">
                  <a:pos x="123" y="267"/>
                </a:cxn>
                <a:cxn ang="0">
                  <a:pos x="114" y="265"/>
                </a:cxn>
                <a:cxn ang="0">
                  <a:pos x="103" y="263"/>
                </a:cxn>
                <a:cxn ang="0">
                  <a:pos x="93" y="260"/>
                </a:cxn>
                <a:cxn ang="0">
                  <a:pos x="83" y="257"/>
                </a:cxn>
                <a:cxn ang="0">
                  <a:pos x="72" y="253"/>
                </a:cxn>
                <a:cxn ang="0">
                  <a:pos x="60" y="249"/>
                </a:cxn>
                <a:cxn ang="0">
                  <a:pos x="29" y="322"/>
                </a:cxn>
                <a:cxn ang="0">
                  <a:pos x="0" y="115"/>
                </a:cxn>
                <a:cxn ang="0">
                  <a:pos x="161" y="0"/>
                </a:cxn>
              </a:cxnLst>
              <a:rect l="0" t="0" r="r" b="b"/>
              <a:pathLst>
                <a:path w="404" h="323">
                  <a:moveTo>
                    <a:pt x="161" y="0"/>
                  </a:moveTo>
                  <a:lnTo>
                    <a:pt x="128" y="83"/>
                  </a:lnTo>
                  <a:lnTo>
                    <a:pt x="135" y="86"/>
                  </a:lnTo>
                  <a:lnTo>
                    <a:pt x="143" y="88"/>
                  </a:lnTo>
                  <a:lnTo>
                    <a:pt x="151" y="90"/>
                  </a:lnTo>
                  <a:lnTo>
                    <a:pt x="159" y="93"/>
                  </a:lnTo>
                  <a:lnTo>
                    <a:pt x="170" y="94"/>
                  </a:lnTo>
                  <a:lnTo>
                    <a:pt x="180" y="96"/>
                  </a:lnTo>
                  <a:lnTo>
                    <a:pt x="189" y="97"/>
                  </a:lnTo>
                  <a:lnTo>
                    <a:pt x="200" y="99"/>
                  </a:lnTo>
                  <a:lnTo>
                    <a:pt x="211" y="99"/>
                  </a:lnTo>
                  <a:lnTo>
                    <a:pt x="232" y="99"/>
                  </a:lnTo>
                  <a:lnTo>
                    <a:pt x="243" y="99"/>
                  </a:lnTo>
                  <a:lnTo>
                    <a:pt x="253" y="98"/>
                  </a:lnTo>
                  <a:lnTo>
                    <a:pt x="263" y="97"/>
                  </a:lnTo>
                  <a:lnTo>
                    <a:pt x="273" y="95"/>
                  </a:lnTo>
                  <a:lnTo>
                    <a:pt x="282" y="93"/>
                  </a:lnTo>
                  <a:lnTo>
                    <a:pt x="294" y="91"/>
                  </a:lnTo>
                  <a:lnTo>
                    <a:pt x="304" y="87"/>
                  </a:lnTo>
                  <a:lnTo>
                    <a:pt x="403" y="243"/>
                  </a:lnTo>
                  <a:lnTo>
                    <a:pt x="393" y="247"/>
                  </a:lnTo>
                  <a:lnTo>
                    <a:pt x="384" y="250"/>
                  </a:lnTo>
                  <a:lnTo>
                    <a:pt x="375" y="253"/>
                  </a:lnTo>
                  <a:lnTo>
                    <a:pt x="367" y="255"/>
                  </a:lnTo>
                  <a:lnTo>
                    <a:pt x="359" y="258"/>
                  </a:lnTo>
                  <a:lnTo>
                    <a:pt x="351" y="261"/>
                  </a:lnTo>
                  <a:lnTo>
                    <a:pt x="342" y="263"/>
                  </a:lnTo>
                  <a:lnTo>
                    <a:pt x="334" y="265"/>
                  </a:lnTo>
                  <a:lnTo>
                    <a:pt x="326" y="267"/>
                  </a:lnTo>
                  <a:lnTo>
                    <a:pt x="317" y="269"/>
                  </a:lnTo>
                  <a:lnTo>
                    <a:pt x="307" y="270"/>
                  </a:lnTo>
                  <a:lnTo>
                    <a:pt x="299" y="272"/>
                  </a:lnTo>
                  <a:lnTo>
                    <a:pt x="289" y="274"/>
                  </a:lnTo>
                  <a:lnTo>
                    <a:pt x="279" y="276"/>
                  </a:lnTo>
                  <a:lnTo>
                    <a:pt x="268" y="276"/>
                  </a:lnTo>
                  <a:lnTo>
                    <a:pt x="257" y="277"/>
                  </a:lnTo>
                  <a:lnTo>
                    <a:pt x="246" y="278"/>
                  </a:lnTo>
                  <a:lnTo>
                    <a:pt x="235" y="278"/>
                  </a:lnTo>
                  <a:lnTo>
                    <a:pt x="224" y="278"/>
                  </a:lnTo>
                  <a:lnTo>
                    <a:pt x="209" y="278"/>
                  </a:lnTo>
                  <a:lnTo>
                    <a:pt x="197" y="278"/>
                  </a:lnTo>
                  <a:lnTo>
                    <a:pt x="188" y="277"/>
                  </a:lnTo>
                  <a:lnTo>
                    <a:pt x="178" y="276"/>
                  </a:lnTo>
                  <a:lnTo>
                    <a:pt x="167" y="276"/>
                  </a:lnTo>
                  <a:lnTo>
                    <a:pt x="155" y="274"/>
                  </a:lnTo>
                  <a:lnTo>
                    <a:pt x="145" y="272"/>
                  </a:lnTo>
                  <a:lnTo>
                    <a:pt x="135" y="270"/>
                  </a:lnTo>
                  <a:lnTo>
                    <a:pt x="123" y="267"/>
                  </a:lnTo>
                  <a:lnTo>
                    <a:pt x="114" y="265"/>
                  </a:lnTo>
                  <a:lnTo>
                    <a:pt x="103" y="263"/>
                  </a:lnTo>
                  <a:lnTo>
                    <a:pt x="93" y="260"/>
                  </a:lnTo>
                  <a:lnTo>
                    <a:pt x="83" y="257"/>
                  </a:lnTo>
                  <a:lnTo>
                    <a:pt x="72" y="253"/>
                  </a:lnTo>
                  <a:lnTo>
                    <a:pt x="60" y="249"/>
                  </a:lnTo>
                  <a:lnTo>
                    <a:pt x="29" y="322"/>
                  </a:lnTo>
                  <a:lnTo>
                    <a:pt x="0" y="115"/>
                  </a:lnTo>
                  <a:lnTo>
                    <a:pt x="161" y="0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6569174" y="5545694"/>
              <a:ext cx="378320" cy="391479"/>
            </a:xfrm>
            <a:custGeom>
              <a:avLst/>
              <a:gdLst/>
              <a:ahLst/>
              <a:cxnLst>
                <a:cxn ang="0">
                  <a:pos x="349" y="76"/>
                </a:cxn>
                <a:cxn ang="0">
                  <a:pos x="344" y="84"/>
                </a:cxn>
                <a:cxn ang="0">
                  <a:pos x="341" y="90"/>
                </a:cxn>
                <a:cxn ang="0">
                  <a:pos x="337" y="97"/>
                </a:cxn>
                <a:cxn ang="0">
                  <a:pos x="334" y="103"/>
                </a:cxn>
                <a:cxn ang="0">
                  <a:pos x="331" y="110"/>
                </a:cxn>
                <a:cxn ang="0">
                  <a:pos x="326" y="116"/>
                </a:cxn>
                <a:cxn ang="0">
                  <a:pos x="323" y="122"/>
                </a:cxn>
                <a:cxn ang="0">
                  <a:pos x="318" y="129"/>
                </a:cxn>
                <a:cxn ang="0">
                  <a:pos x="313" y="136"/>
                </a:cxn>
                <a:cxn ang="0">
                  <a:pos x="308" y="144"/>
                </a:cxn>
                <a:cxn ang="0">
                  <a:pos x="303" y="150"/>
                </a:cxn>
                <a:cxn ang="0">
                  <a:pos x="299" y="156"/>
                </a:cxn>
                <a:cxn ang="0">
                  <a:pos x="293" y="164"/>
                </a:cxn>
                <a:cxn ang="0">
                  <a:pos x="287" y="172"/>
                </a:cxn>
                <a:cxn ang="0">
                  <a:pos x="281" y="179"/>
                </a:cxn>
                <a:cxn ang="0">
                  <a:pos x="275" y="185"/>
                </a:cxn>
                <a:cxn ang="0">
                  <a:pos x="270" y="191"/>
                </a:cxn>
                <a:cxn ang="0">
                  <a:pos x="262" y="200"/>
                </a:cxn>
                <a:cxn ang="0">
                  <a:pos x="256" y="206"/>
                </a:cxn>
                <a:cxn ang="0">
                  <a:pos x="249" y="212"/>
                </a:cxn>
                <a:cxn ang="0">
                  <a:pos x="243" y="218"/>
                </a:cxn>
                <a:cxn ang="0">
                  <a:pos x="237" y="223"/>
                </a:cxn>
                <a:cxn ang="0">
                  <a:pos x="231" y="229"/>
                </a:cxn>
                <a:cxn ang="0">
                  <a:pos x="224" y="235"/>
                </a:cxn>
                <a:cxn ang="0">
                  <a:pos x="216" y="241"/>
                </a:cxn>
                <a:cxn ang="0">
                  <a:pos x="210" y="246"/>
                </a:cxn>
                <a:cxn ang="0">
                  <a:pos x="202" y="252"/>
                </a:cxn>
                <a:cxn ang="0">
                  <a:pos x="193" y="258"/>
                </a:cxn>
                <a:cxn ang="0">
                  <a:pos x="185" y="264"/>
                </a:cxn>
                <a:cxn ang="0">
                  <a:pos x="176" y="270"/>
                </a:cxn>
                <a:cxn ang="0">
                  <a:pos x="167" y="277"/>
                </a:cxn>
                <a:cxn ang="0">
                  <a:pos x="157" y="282"/>
                </a:cxn>
                <a:cxn ang="0">
                  <a:pos x="206" y="350"/>
                </a:cxn>
                <a:cxn ang="0">
                  <a:pos x="14" y="263"/>
                </a:cxn>
                <a:cxn ang="0">
                  <a:pos x="0" y="92"/>
                </a:cxn>
                <a:cxn ang="0">
                  <a:pos x="39" y="140"/>
                </a:cxn>
                <a:cxn ang="0">
                  <a:pos x="49" y="136"/>
                </a:cxn>
                <a:cxn ang="0">
                  <a:pos x="57" y="131"/>
                </a:cxn>
                <a:cxn ang="0">
                  <a:pos x="70" y="125"/>
                </a:cxn>
                <a:cxn ang="0">
                  <a:pos x="81" y="118"/>
                </a:cxn>
                <a:cxn ang="0">
                  <a:pos x="92" y="110"/>
                </a:cxn>
                <a:cxn ang="0">
                  <a:pos x="103" y="104"/>
                </a:cxn>
                <a:cxn ang="0">
                  <a:pos x="112" y="95"/>
                </a:cxn>
                <a:cxn ang="0">
                  <a:pos x="121" y="87"/>
                </a:cxn>
                <a:cxn ang="0">
                  <a:pos x="130" y="79"/>
                </a:cxn>
                <a:cxn ang="0">
                  <a:pos x="138" y="71"/>
                </a:cxn>
                <a:cxn ang="0">
                  <a:pos x="146" y="61"/>
                </a:cxn>
                <a:cxn ang="0">
                  <a:pos x="153" y="53"/>
                </a:cxn>
                <a:cxn ang="0">
                  <a:pos x="161" y="43"/>
                </a:cxn>
                <a:cxn ang="0">
                  <a:pos x="167" y="35"/>
                </a:cxn>
                <a:cxn ang="0">
                  <a:pos x="173" y="25"/>
                </a:cxn>
                <a:cxn ang="0">
                  <a:pos x="179" y="14"/>
                </a:cxn>
                <a:cxn ang="0">
                  <a:pos x="183" y="7"/>
                </a:cxn>
                <a:cxn ang="0">
                  <a:pos x="186" y="0"/>
                </a:cxn>
                <a:cxn ang="0">
                  <a:pos x="349" y="76"/>
                </a:cxn>
              </a:cxnLst>
              <a:rect l="0" t="0" r="r" b="b"/>
              <a:pathLst>
                <a:path w="350" h="351">
                  <a:moveTo>
                    <a:pt x="349" y="76"/>
                  </a:moveTo>
                  <a:lnTo>
                    <a:pt x="344" y="84"/>
                  </a:lnTo>
                  <a:lnTo>
                    <a:pt x="341" y="90"/>
                  </a:lnTo>
                  <a:lnTo>
                    <a:pt x="337" y="97"/>
                  </a:lnTo>
                  <a:lnTo>
                    <a:pt x="334" y="103"/>
                  </a:lnTo>
                  <a:lnTo>
                    <a:pt x="331" y="110"/>
                  </a:lnTo>
                  <a:lnTo>
                    <a:pt x="326" y="116"/>
                  </a:lnTo>
                  <a:lnTo>
                    <a:pt x="323" y="122"/>
                  </a:lnTo>
                  <a:lnTo>
                    <a:pt x="318" y="129"/>
                  </a:lnTo>
                  <a:lnTo>
                    <a:pt x="313" y="136"/>
                  </a:lnTo>
                  <a:lnTo>
                    <a:pt x="308" y="144"/>
                  </a:lnTo>
                  <a:lnTo>
                    <a:pt x="303" y="150"/>
                  </a:lnTo>
                  <a:lnTo>
                    <a:pt x="299" y="156"/>
                  </a:lnTo>
                  <a:lnTo>
                    <a:pt x="293" y="164"/>
                  </a:lnTo>
                  <a:lnTo>
                    <a:pt x="287" y="172"/>
                  </a:lnTo>
                  <a:lnTo>
                    <a:pt x="281" y="179"/>
                  </a:lnTo>
                  <a:lnTo>
                    <a:pt x="275" y="185"/>
                  </a:lnTo>
                  <a:lnTo>
                    <a:pt x="270" y="191"/>
                  </a:lnTo>
                  <a:lnTo>
                    <a:pt x="262" y="200"/>
                  </a:lnTo>
                  <a:lnTo>
                    <a:pt x="256" y="206"/>
                  </a:lnTo>
                  <a:lnTo>
                    <a:pt x="249" y="212"/>
                  </a:lnTo>
                  <a:lnTo>
                    <a:pt x="243" y="218"/>
                  </a:lnTo>
                  <a:lnTo>
                    <a:pt x="237" y="223"/>
                  </a:lnTo>
                  <a:lnTo>
                    <a:pt x="231" y="229"/>
                  </a:lnTo>
                  <a:lnTo>
                    <a:pt x="224" y="235"/>
                  </a:lnTo>
                  <a:lnTo>
                    <a:pt x="216" y="241"/>
                  </a:lnTo>
                  <a:lnTo>
                    <a:pt x="210" y="246"/>
                  </a:lnTo>
                  <a:lnTo>
                    <a:pt x="202" y="252"/>
                  </a:lnTo>
                  <a:lnTo>
                    <a:pt x="193" y="258"/>
                  </a:lnTo>
                  <a:lnTo>
                    <a:pt x="185" y="264"/>
                  </a:lnTo>
                  <a:lnTo>
                    <a:pt x="176" y="270"/>
                  </a:lnTo>
                  <a:lnTo>
                    <a:pt x="167" y="277"/>
                  </a:lnTo>
                  <a:lnTo>
                    <a:pt x="157" y="282"/>
                  </a:lnTo>
                  <a:lnTo>
                    <a:pt x="206" y="350"/>
                  </a:lnTo>
                  <a:lnTo>
                    <a:pt x="14" y="263"/>
                  </a:lnTo>
                  <a:lnTo>
                    <a:pt x="0" y="92"/>
                  </a:lnTo>
                  <a:lnTo>
                    <a:pt x="39" y="140"/>
                  </a:lnTo>
                  <a:lnTo>
                    <a:pt x="49" y="136"/>
                  </a:lnTo>
                  <a:lnTo>
                    <a:pt x="57" y="131"/>
                  </a:lnTo>
                  <a:lnTo>
                    <a:pt x="70" y="125"/>
                  </a:lnTo>
                  <a:lnTo>
                    <a:pt x="81" y="118"/>
                  </a:lnTo>
                  <a:lnTo>
                    <a:pt x="92" y="110"/>
                  </a:lnTo>
                  <a:lnTo>
                    <a:pt x="103" y="104"/>
                  </a:lnTo>
                  <a:lnTo>
                    <a:pt x="112" y="95"/>
                  </a:lnTo>
                  <a:lnTo>
                    <a:pt x="121" y="87"/>
                  </a:lnTo>
                  <a:lnTo>
                    <a:pt x="130" y="79"/>
                  </a:lnTo>
                  <a:lnTo>
                    <a:pt x="138" y="71"/>
                  </a:lnTo>
                  <a:lnTo>
                    <a:pt x="146" y="61"/>
                  </a:lnTo>
                  <a:lnTo>
                    <a:pt x="153" y="53"/>
                  </a:lnTo>
                  <a:lnTo>
                    <a:pt x="161" y="43"/>
                  </a:lnTo>
                  <a:lnTo>
                    <a:pt x="167" y="35"/>
                  </a:lnTo>
                  <a:lnTo>
                    <a:pt x="173" y="25"/>
                  </a:lnTo>
                  <a:lnTo>
                    <a:pt x="179" y="14"/>
                  </a:lnTo>
                  <a:lnTo>
                    <a:pt x="183" y="7"/>
                  </a:lnTo>
                  <a:lnTo>
                    <a:pt x="186" y="0"/>
                  </a:lnTo>
                  <a:lnTo>
                    <a:pt x="349" y="76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4" name="Freeform 16"/>
            <p:cNvSpPr>
              <a:spLocks/>
            </p:cNvSpPr>
            <p:nvPr/>
          </p:nvSpPr>
          <p:spPr bwMode="auto">
            <a:xfrm>
              <a:off x="6694185" y="5195337"/>
              <a:ext cx="348712" cy="457274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80" y="289"/>
                </a:cxn>
                <a:cxn ang="0">
                  <a:pos x="84" y="279"/>
                </a:cxn>
                <a:cxn ang="0">
                  <a:pos x="87" y="269"/>
                </a:cxn>
                <a:cxn ang="0">
                  <a:pos x="89" y="260"/>
                </a:cxn>
                <a:cxn ang="0">
                  <a:pos x="92" y="252"/>
                </a:cxn>
                <a:cxn ang="0">
                  <a:pos x="94" y="243"/>
                </a:cxn>
                <a:cxn ang="0">
                  <a:pos x="96" y="233"/>
                </a:cxn>
                <a:cxn ang="0">
                  <a:pos x="97" y="223"/>
                </a:cxn>
                <a:cxn ang="0">
                  <a:pos x="100" y="214"/>
                </a:cxn>
                <a:cxn ang="0">
                  <a:pos x="101" y="202"/>
                </a:cxn>
                <a:cxn ang="0">
                  <a:pos x="101" y="191"/>
                </a:cxn>
                <a:cxn ang="0">
                  <a:pos x="101" y="170"/>
                </a:cxn>
                <a:cxn ang="0">
                  <a:pos x="101" y="159"/>
                </a:cxn>
                <a:cxn ang="0">
                  <a:pos x="100" y="150"/>
                </a:cxn>
                <a:cxn ang="0">
                  <a:pos x="99" y="140"/>
                </a:cxn>
                <a:cxn ang="0">
                  <a:pos x="97" y="129"/>
                </a:cxn>
                <a:cxn ang="0">
                  <a:pos x="95" y="120"/>
                </a:cxn>
                <a:cxn ang="0">
                  <a:pos x="93" y="109"/>
                </a:cxn>
                <a:cxn ang="0">
                  <a:pos x="89" y="97"/>
                </a:cxn>
                <a:cxn ang="0">
                  <a:pos x="245" y="0"/>
                </a:cxn>
                <a:cxn ang="0">
                  <a:pos x="249" y="9"/>
                </a:cxn>
                <a:cxn ang="0">
                  <a:pos x="252" y="18"/>
                </a:cxn>
                <a:cxn ang="0">
                  <a:pos x="255" y="26"/>
                </a:cxn>
                <a:cxn ang="0">
                  <a:pos x="258" y="35"/>
                </a:cxn>
                <a:cxn ang="0">
                  <a:pos x="260" y="43"/>
                </a:cxn>
                <a:cxn ang="0">
                  <a:pos x="263" y="52"/>
                </a:cxn>
                <a:cxn ang="0">
                  <a:pos x="265" y="59"/>
                </a:cxn>
                <a:cxn ang="0">
                  <a:pos x="267" y="67"/>
                </a:cxn>
                <a:cxn ang="0">
                  <a:pos x="268" y="75"/>
                </a:cxn>
                <a:cxn ang="0">
                  <a:pos x="271" y="84"/>
                </a:cxn>
                <a:cxn ang="0">
                  <a:pos x="272" y="95"/>
                </a:cxn>
                <a:cxn ang="0">
                  <a:pos x="275" y="104"/>
                </a:cxn>
                <a:cxn ang="0">
                  <a:pos x="277" y="113"/>
                </a:cxn>
                <a:cxn ang="0">
                  <a:pos x="278" y="124"/>
                </a:cxn>
                <a:cxn ang="0">
                  <a:pos x="279" y="134"/>
                </a:cxn>
                <a:cxn ang="0">
                  <a:pos x="279" y="145"/>
                </a:cxn>
                <a:cxn ang="0">
                  <a:pos x="280" y="156"/>
                </a:cxn>
                <a:cxn ang="0">
                  <a:pos x="280" y="167"/>
                </a:cxn>
                <a:cxn ang="0">
                  <a:pos x="280" y="178"/>
                </a:cxn>
                <a:cxn ang="0">
                  <a:pos x="280" y="193"/>
                </a:cxn>
                <a:cxn ang="0">
                  <a:pos x="280" y="206"/>
                </a:cxn>
                <a:cxn ang="0">
                  <a:pos x="279" y="215"/>
                </a:cxn>
                <a:cxn ang="0">
                  <a:pos x="279" y="225"/>
                </a:cxn>
                <a:cxn ang="0">
                  <a:pos x="278" y="235"/>
                </a:cxn>
                <a:cxn ang="0">
                  <a:pos x="276" y="248"/>
                </a:cxn>
                <a:cxn ang="0">
                  <a:pos x="274" y="258"/>
                </a:cxn>
                <a:cxn ang="0">
                  <a:pos x="272" y="267"/>
                </a:cxn>
                <a:cxn ang="0">
                  <a:pos x="270" y="279"/>
                </a:cxn>
                <a:cxn ang="0">
                  <a:pos x="267" y="288"/>
                </a:cxn>
                <a:cxn ang="0">
                  <a:pos x="265" y="300"/>
                </a:cxn>
                <a:cxn ang="0">
                  <a:pos x="262" y="310"/>
                </a:cxn>
                <a:cxn ang="0">
                  <a:pos x="259" y="320"/>
                </a:cxn>
                <a:cxn ang="0">
                  <a:pos x="256" y="331"/>
                </a:cxn>
                <a:cxn ang="0">
                  <a:pos x="251" y="344"/>
                </a:cxn>
                <a:cxn ang="0">
                  <a:pos x="246" y="357"/>
                </a:cxn>
                <a:cxn ang="0">
                  <a:pos x="323" y="388"/>
                </a:cxn>
                <a:cxn ang="0">
                  <a:pos x="132" y="408"/>
                </a:cxn>
                <a:cxn ang="0">
                  <a:pos x="0" y="259"/>
                </a:cxn>
              </a:cxnLst>
              <a:rect l="0" t="0" r="r" b="b"/>
              <a:pathLst>
                <a:path w="324" h="409">
                  <a:moveTo>
                    <a:pt x="0" y="259"/>
                  </a:moveTo>
                  <a:lnTo>
                    <a:pt x="80" y="289"/>
                  </a:lnTo>
                  <a:lnTo>
                    <a:pt x="84" y="279"/>
                  </a:lnTo>
                  <a:lnTo>
                    <a:pt x="87" y="269"/>
                  </a:lnTo>
                  <a:lnTo>
                    <a:pt x="89" y="260"/>
                  </a:lnTo>
                  <a:lnTo>
                    <a:pt x="92" y="252"/>
                  </a:lnTo>
                  <a:lnTo>
                    <a:pt x="94" y="243"/>
                  </a:lnTo>
                  <a:lnTo>
                    <a:pt x="96" y="233"/>
                  </a:lnTo>
                  <a:lnTo>
                    <a:pt x="97" y="223"/>
                  </a:lnTo>
                  <a:lnTo>
                    <a:pt x="100" y="214"/>
                  </a:lnTo>
                  <a:lnTo>
                    <a:pt x="101" y="202"/>
                  </a:lnTo>
                  <a:lnTo>
                    <a:pt x="101" y="191"/>
                  </a:lnTo>
                  <a:lnTo>
                    <a:pt x="101" y="170"/>
                  </a:lnTo>
                  <a:lnTo>
                    <a:pt x="101" y="159"/>
                  </a:lnTo>
                  <a:lnTo>
                    <a:pt x="100" y="150"/>
                  </a:lnTo>
                  <a:lnTo>
                    <a:pt x="99" y="140"/>
                  </a:lnTo>
                  <a:lnTo>
                    <a:pt x="97" y="129"/>
                  </a:lnTo>
                  <a:lnTo>
                    <a:pt x="95" y="120"/>
                  </a:lnTo>
                  <a:lnTo>
                    <a:pt x="93" y="109"/>
                  </a:lnTo>
                  <a:lnTo>
                    <a:pt x="89" y="97"/>
                  </a:lnTo>
                  <a:lnTo>
                    <a:pt x="245" y="0"/>
                  </a:lnTo>
                  <a:lnTo>
                    <a:pt x="249" y="9"/>
                  </a:lnTo>
                  <a:lnTo>
                    <a:pt x="252" y="18"/>
                  </a:lnTo>
                  <a:lnTo>
                    <a:pt x="255" y="26"/>
                  </a:lnTo>
                  <a:lnTo>
                    <a:pt x="258" y="35"/>
                  </a:lnTo>
                  <a:lnTo>
                    <a:pt x="260" y="43"/>
                  </a:lnTo>
                  <a:lnTo>
                    <a:pt x="263" y="52"/>
                  </a:lnTo>
                  <a:lnTo>
                    <a:pt x="265" y="59"/>
                  </a:lnTo>
                  <a:lnTo>
                    <a:pt x="267" y="67"/>
                  </a:lnTo>
                  <a:lnTo>
                    <a:pt x="268" y="75"/>
                  </a:lnTo>
                  <a:lnTo>
                    <a:pt x="271" y="84"/>
                  </a:lnTo>
                  <a:lnTo>
                    <a:pt x="272" y="95"/>
                  </a:lnTo>
                  <a:lnTo>
                    <a:pt x="275" y="104"/>
                  </a:lnTo>
                  <a:lnTo>
                    <a:pt x="277" y="113"/>
                  </a:lnTo>
                  <a:lnTo>
                    <a:pt x="278" y="124"/>
                  </a:lnTo>
                  <a:lnTo>
                    <a:pt x="279" y="134"/>
                  </a:lnTo>
                  <a:lnTo>
                    <a:pt x="279" y="145"/>
                  </a:lnTo>
                  <a:lnTo>
                    <a:pt x="280" y="156"/>
                  </a:lnTo>
                  <a:lnTo>
                    <a:pt x="280" y="167"/>
                  </a:lnTo>
                  <a:lnTo>
                    <a:pt x="280" y="178"/>
                  </a:lnTo>
                  <a:lnTo>
                    <a:pt x="280" y="193"/>
                  </a:lnTo>
                  <a:lnTo>
                    <a:pt x="280" y="206"/>
                  </a:lnTo>
                  <a:lnTo>
                    <a:pt x="279" y="215"/>
                  </a:lnTo>
                  <a:lnTo>
                    <a:pt x="279" y="225"/>
                  </a:lnTo>
                  <a:lnTo>
                    <a:pt x="278" y="235"/>
                  </a:lnTo>
                  <a:lnTo>
                    <a:pt x="276" y="248"/>
                  </a:lnTo>
                  <a:lnTo>
                    <a:pt x="274" y="258"/>
                  </a:lnTo>
                  <a:lnTo>
                    <a:pt x="272" y="267"/>
                  </a:lnTo>
                  <a:lnTo>
                    <a:pt x="270" y="279"/>
                  </a:lnTo>
                  <a:lnTo>
                    <a:pt x="267" y="288"/>
                  </a:lnTo>
                  <a:lnTo>
                    <a:pt x="265" y="300"/>
                  </a:lnTo>
                  <a:lnTo>
                    <a:pt x="262" y="310"/>
                  </a:lnTo>
                  <a:lnTo>
                    <a:pt x="259" y="320"/>
                  </a:lnTo>
                  <a:lnTo>
                    <a:pt x="256" y="331"/>
                  </a:lnTo>
                  <a:lnTo>
                    <a:pt x="251" y="344"/>
                  </a:lnTo>
                  <a:lnTo>
                    <a:pt x="246" y="357"/>
                  </a:lnTo>
                  <a:lnTo>
                    <a:pt x="323" y="388"/>
                  </a:lnTo>
                  <a:lnTo>
                    <a:pt x="132" y="408"/>
                  </a:lnTo>
                  <a:lnTo>
                    <a:pt x="0" y="259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5" name="Freeform 17"/>
            <p:cNvSpPr>
              <a:spLocks/>
            </p:cNvSpPr>
            <p:nvPr/>
          </p:nvSpPr>
          <p:spPr bwMode="auto">
            <a:xfrm>
              <a:off x="6631679" y="4932158"/>
              <a:ext cx="407928" cy="40299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84" y="3"/>
                </a:cxn>
                <a:cxn ang="0">
                  <a:pos x="91" y="6"/>
                </a:cxn>
                <a:cxn ang="0">
                  <a:pos x="97" y="10"/>
                </a:cxn>
                <a:cxn ang="0">
                  <a:pos x="104" y="13"/>
                </a:cxn>
                <a:cxn ang="0">
                  <a:pos x="110" y="17"/>
                </a:cxn>
                <a:cxn ang="0">
                  <a:pos x="116" y="21"/>
                </a:cxn>
                <a:cxn ang="0">
                  <a:pos x="123" y="25"/>
                </a:cxn>
                <a:cxn ang="0">
                  <a:pos x="129" y="29"/>
                </a:cxn>
                <a:cxn ang="0">
                  <a:pos x="136" y="34"/>
                </a:cxn>
                <a:cxn ang="0">
                  <a:pos x="144" y="40"/>
                </a:cxn>
                <a:cxn ang="0">
                  <a:pos x="151" y="44"/>
                </a:cxn>
                <a:cxn ang="0">
                  <a:pos x="157" y="50"/>
                </a:cxn>
                <a:cxn ang="0">
                  <a:pos x="164" y="55"/>
                </a:cxn>
                <a:cxn ang="0">
                  <a:pos x="172" y="60"/>
                </a:cxn>
                <a:cxn ang="0">
                  <a:pos x="179" y="66"/>
                </a:cxn>
                <a:cxn ang="0">
                  <a:pos x="185" y="73"/>
                </a:cxn>
                <a:cxn ang="0">
                  <a:pos x="192" y="78"/>
                </a:cxn>
                <a:cxn ang="0">
                  <a:pos x="200" y="85"/>
                </a:cxn>
                <a:cxn ang="0">
                  <a:pos x="206" y="92"/>
                </a:cxn>
                <a:cxn ang="0">
                  <a:pos x="212" y="98"/>
                </a:cxn>
                <a:cxn ang="0">
                  <a:pos x="219" y="105"/>
                </a:cxn>
                <a:cxn ang="0">
                  <a:pos x="224" y="110"/>
                </a:cxn>
                <a:cxn ang="0">
                  <a:pos x="229" y="117"/>
                </a:cxn>
                <a:cxn ang="0">
                  <a:pos x="235" y="124"/>
                </a:cxn>
                <a:cxn ang="0">
                  <a:pos x="242" y="132"/>
                </a:cxn>
                <a:cxn ang="0">
                  <a:pos x="247" y="138"/>
                </a:cxn>
                <a:cxn ang="0">
                  <a:pos x="252" y="146"/>
                </a:cxn>
                <a:cxn ang="0">
                  <a:pos x="259" y="155"/>
                </a:cxn>
                <a:cxn ang="0">
                  <a:pos x="265" y="163"/>
                </a:cxn>
                <a:cxn ang="0">
                  <a:pos x="271" y="173"/>
                </a:cxn>
                <a:cxn ang="0">
                  <a:pos x="277" y="182"/>
                </a:cxn>
                <a:cxn ang="0">
                  <a:pos x="282" y="191"/>
                </a:cxn>
                <a:cxn ang="0">
                  <a:pos x="288" y="201"/>
                </a:cxn>
                <a:cxn ang="0">
                  <a:pos x="292" y="210"/>
                </a:cxn>
                <a:cxn ang="0">
                  <a:pos x="296" y="218"/>
                </a:cxn>
                <a:cxn ang="0">
                  <a:pos x="300" y="228"/>
                </a:cxn>
                <a:cxn ang="0">
                  <a:pos x="302" y="234"/>
                </a:cxn>
                <a:cxn ang="0">
                  <a:pos x="378" y="205"/>
                </a:cxn>
                <a:cxn ang="0">
                  <a:pos x="261" y="360"/>
                </a:cxn>
                <a:cxn ang="0">
                  <a:pos x="55" y="334"/>
                </a:cxn>
                <a:cxn ang="0">
                  <a:pos x="136" y="301"/>
                </a:cxn>
                <a:cxn ang="0">
                  <a:pos x="131" y="290"/>
                </a:cxn>
                <a:cxn ang="0">
                  <a:pos x="126" y="280"/>
                </a:cxn>
                <a:cxn ang="0">
                  <a:pos x="119" y="268"/>
                </a:cxn>
                <a:cxn ang="0">
                  <a:pos x="110" y="256"/>
                </a:cxn>
                <a:cxn ang="0">
                  <a:pos x="104" y="246"/>
                </a:cxn>
                <a:cxn ang="0">
                  <a:pos x="96" y="236"/>
                </a:cxn>
                <a:cxn ang="0">
                  <a:pos x="87" y="227"/>
                </a:cxn>
                <a:cxn ang="0">
                  <a:pos x="79" y="219"/>
                </a:cxn>
                <a:cxn ang="0">
                  <a:pos x="71" y="211"/>
                </a:cxn>
                <a:cxn ang="0">
                  <a:pos x="62" y="203"/>
                </a:cxn>
                <a:cxn ang="0">
                  <a:pos x="53" y="196"/>
                </a:cxn>
                <a:cxn ang="0">
                  <a:pos x="44" y="188"/>
                </a:cxn>
                <a:cxn ang="0">
                  <a:pos x="35" y="182"/>
                </a:cxn>
                <a:cxn ang="0">
                  <a:pos x="25" y="175"/>
                </a:cxn>
                <a:cxn ang="0">
                  <a:pos x="14" y="169"/>
                </a:cxn>
                <a:cxn ang="0">
                  <a:pos x="8" y="166"/>
                </a:cxn>
                <a:cxn ang="0">
                  <a:pos x="0" y="161"/>
                </a:cxn>
                <a:cxn ang="0">
                  <a:pos x="77" y="0"/>
                </a:cxn>
              </a:cxnLst>
              <a:rect l="0" t="0" r="r" b="b"/>
              <a:pathLst>
                <a:path w="379" h="361">
                  <a:moveTo>
                    <a:pt x="77" y="0"/>
                  </a:moveTo>
                  <a:lnTo>
                    <a:pt x="84" y="3"/>
                  </a:lnTo>
                  <a:lnTo>
                    <a:pt x="91" y="6"/>
                  </a:lnTo>
                  <a:lnTo>
                    <a:pt x="97" y="10"/>
                  </a:lnTo>
                  <a:lnTo>
                    <a:pt x="104" y="13"/>
                  </a:lnTo>
                  <a:lnTo>
                    <a:pt x="110" y="17"/>
                  </a:lnTo>
                  <a:lnTo>
                    <a:pt x="116" y="21"/>
                  </a:lnTo>
                  <a:lnTo>
                    <a:pt x="123" y="25"/>
                  </a:lnTo>
                  <a:lnTo>
                    <a:pt x="129" y="29"/>
                  </a:lnTo>
                  <a:lnTo>
                    <a:pt x="136" y="34"/>
                  </a:lnTo>
                  <a:lnTo>
                    <a:pt x="144" y="40"/>
                  </a:lnTo>
                  <a:lnTo>
                    <a:pt x="151" y="44"/>
                  </a:lnTo>
                  <a:lnTo>
                    <a:pt x="157" y="50"/>
                  </a:lnTo>
                  <a:lnTo>
                    <a:pt x="164" y="55"/>
                  </a:lnTo>
                  <a:lnTo>
                    <a:pt x="172" y="60"/>
                  </a:lnTo>
                  <a:lnTo>
                    <a:pt x="179" y="66"/>
                  </a:lnTo>
                  <a:lnTo>
                    <a:pt x="185" y="73"/>
                  </a:lnTo>
                  <a:lnTo>
                    <a:pt x="192" y="78"/>
                  </a:lnTo>
                  <a:lnTo>
                    <a:pt x="200" y="85"/>
                  </a:lnTo>
                  <a:lnTo>
                    <a:pt x="206" y="92"/>
                  </a:lnTo>
                  <a:lnTo>
                    <a:pt x="212" y="98"/>
                  </a:lnTo>
                  <a:lnTo>
                    <a:pt x="219" y="105"/>
                  </a:lnTo>
                  <a:lnTo>
                    <a:pt x="224" y="110"/>
                  </a:lnTo>
                  <a:lnTo>
                    <a:pt x="229" y="117"/>
                  </a:lnTo>
                  <a:lnTo>
                    <a:pt x="235" y="124"/>
                  </a:lnTo>
                  <a:lnTo>
                    <a:pt x="242" y="132"/>
                  </a:lnTo>
                  <a:lnTo>
                    <a:pt x="247" y="138"/>
                  </a:lnTo>
                  <a:lnTo>
                    <a:pt x="252" y="146"/>
                  </a:lnTo>
                  <a:lnTo>
                    <a:pt x="259" y="155"/>
                  </a:lnTo>
                  <a:lnTo>
                    <a:pt x="265" y="163"/>
                  </a:lnTo>
                  <a:lnTo>
                    <a:pt x="271" y="173"/>
                  </a:lnTo>
                  <a:lnTo>
                    <a:pt x="277" y="182"/>
                  </a:lnTo>
                  <a:lnTo>
                    <a:pt x="282" y="191"/>
                  </a:lnTo>
                  <a:lnTo>
                    <a:pt x="288" y="201"/>
                  </a:lnTo>
                  <a:lnTo>
                    <a:pt x="292" y="210"/>
                  </a:lnTo>
                  <a:lnTo>
                    <a:pt x="296" y="218"/>
                  </a:lnTo>
                  <a:lnTo>
                    <a:pt x="300" y="228"/>
                  </a:lnTo>
                  <a:lnTo>
                    <a:pt x="302" y="234"/>
                  </a:lnTo>
                  <a:lnTo>
                    <a:pt x="378" y="205"/>
                  </a:lnTo>
                  <a:lnTo>
                    <a:pt x="261" y="360"/>
                  </a:lnTo>
                  <a:lnTo>
                    <a:pt x="55" y="334"/>
                  </a:lnTo>
                  <a:lnTo>
                    <a:pt x="136" y="301"/>
                  </a:lnTo>
                  <a:lnTo>
                    <a:pt x="131" y="290"/>
                  </a:lnTo>
                  <a:lnTo>
                    <a:pt x="126" y="280"/>
                  </a:lnTo>
                  <a:lnTo>
                    <a:pt x="119" y="268"/>
                  </a:lnTo>
                  <a:lnTo>
                    <a:pt x="110" y="256"/>
                  </a:lnTo>
                  <a:lnTo>
                    <a:pt x="104" y="246"/>
                  </a:lnTo>
                  <a:lnTo>
                    <a:pt x="96" y="236"/>
                  </a:lnTo>
                  <a:lnTo>
                    <a:pt x="87" y="227"/>
                  </a:lnTo>
                  <a:lnTo>
                    <a:pt x="79" y="219"/>
                  </a:lnTo>
                  <a:lnTo>
                    <a:pt x="71" y="211"/>
                  </a:lnTo>
                  <a:lnTo>
                    <a:pt x="62" y="203"/>
                  </a:lnTo>
                  <a:lnTo>
                    <a:pt x="53" y="196"/>
                  </a:lnTo>
                  <a:lnTo>
                    <a:pt x="44" y="188"/>
                  </a:lnTo>
                  <a:lnTo>
                    <a:pt x="35" y="182"/>
                  </a:lnTo>
                  <a:lnTo>
                    <a:pt x="25" y="175"/>
                  </a:lnTo>
                  <a:lnTo>
                    <a:pt x="14" y="169"/>
                  </a:lnTo>
                  <a:lnTo>
                    <a:pt x="8" y="166"/>
                  </a:lnTo>
                  <a:lnTo>
                    <a:pt x="0" y="161"/>
                  </a:lnTo>
                  <a:lnTo>
                    <a:pt x="77" y="0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6" name="Freeform 18"/>
            <p:cNvSpPr>
              <a:spLocks/>
            </p:cNvSpPr>
            <p:nvPr/>
          </p:nvSpPr>
          <p:spPr bwMode="auto">
            <a:xfrm>
              <a:off x="6347117" y="4828531"/>
              <a:ext cx="391479" cy="330619"/>
            </a:xfrm>
            <a:custGeom>
              <a:avLst/>
              <a:gdLst/>
              <a:ahLst/>
              <a:cxnLst>
                <a:cxn ang="0">
                  <a:pos x="194" y="296"/>
                </a:cxn>
                <a:cxn ang="0">
                  <a:pos x="217" y="238"/>
                </a:cxn>
                <a:cxn ang="0">
                  <a:pos x="210" y="236"/>
                </a:cxn>
                <a:cxn ang="0">
                  <a:pos x="201" y="234"/>
                </a:cxn>
                <a:cxn ang="0">
                  <a:pos x="190" y="231"/>
                </a:cxn>
                <a:cxn ang="0">
                  <a:pos x="182" y="230"/>
                </a:cxn>
                <a:cxn ang="0">
                  <a:pos x="171" y="228"/>
                </a:cxn>
                <a:cxn ang="0">
                  <a:pos x="161" y="228"/>
                </a:cxn>
                <a:cxn ang="0">
                  <a:pos x="149" y="226"/>
                </a:cxn>
                <a:cxn ang="0">
                  <a:pos x="128" y="226"/>
                </a:cxn>
                <a:cxn ang="0">
                  <a:pos x="118" y="227"/>
                </a:cxn>
                <a:cxn ang="0">
                  <a:pos x="108" y="228"/>
                </a:cxn>
                <a:cxn ang="0">
                  <a:pos x="98" y="229"/>
                </a:cxn>
                <a:cxn ang="0">
                  <a:pos x="88" y="231"/>
                </a:cxn>
                <a:cxn ang="0">
                  <a:pos x="78" y="233"/>
                </a:cxn>
                <a:cxn ang="0">
                  <a:pos x="67" y="235"/>
                </a:cxn>
                <a:cxn ang="0">
                  <a:pos x="57" y="238"/>
                </a:cxn>
                <a:cxn ang="0">
                  <a:pos x="83" y="117"/>
                </a:cxn>
                <a:cxn ang="0">
                  <a:pos x="0" y="68"/>
                </a:cxn>
                <a:cxn ang="0">
                  <a:pos x="4" y="67"/>
                </a:cxn>
                <a:cxn ang="0">
                  <a:pos x="12" y="64"/>
                </a:cxn>
                <a:cxn ang="0">
                  <a:pos x="19" y="62"/>
                </a:cxn>
                <a:cxn ang="0">
                  <a:pos x="26" y="59"/>
                </a:cxn>
                <a:cxn ang="0">
                  <a:pos x="35" y="58"/>
                </a:cxn>
                <a:cxn ang="0">
                  <a:pos x="43" y="56"/>
                </a:cxn>
                <a:cxn ang="0">
                  <a:pos x="53" y="53"/>
                </a:cxn>
                <a:cxn ang="0">
                  <a:pos x="62" y="52"/>
                </a:cxn>
                <a:cxn ang="0">
                  <a:pos x="72" y="50"/>
                </a:cxn>
                <a:cxn ang="0">
                  <a:pos x="82" y="49"/>
                </a:cxn>
                <a:cxn ang="0">
                  <a:pos x="93" y="48"/>
                </a:cxn>
                <a:cxn ang="0">
                  <a:pos x="104" y="48"/>
                </a:cxn>
                <a:cxn ang="0">
                  <a:pos x="115" y="46"/>
                </a:cxn>
                <a:cxn ang="0">
                  <a:pos x="126" y="46"/>
                </a:cxn>
                <a:cxn ang="0">
                  <a:pos x="137" y="46"/>
                </a:cxn>
                <a:cxn ang="0">
                  <a:pos x="151" y="46"/>
                </a:cxn>
                <a:cxn ang="0">
                  <a:pos x="164" y="47"/>
                </a:cxn>
                <a:cxn ang="0">
                  <a:pos x="173" y="48"/>
                </a:cxn>
                <a:cxn ang="0">
                  <a:pos x="184" y="48"/>
                </a:cxn>
                <a:cxn ang="0">
                  <a:pos x="193" y="50"/>
                </a:cxn>
                <a:cxn ang="0">
                  <a:pos x="205" y="51"/>
                </a:cxn>
                <a:cxn ang="0">
                  <a:pos x="215" y="53"/>
                </a:cxn>
                <a:cxn ang="0">
                  <a:pos x="225" y="54"/>
                </a:cxn>
                <a:cxn ang="0">
                  <a:pos x="237" y="57"/>
                </a:cxn>
                <a:cxn ang="0">
                  <a:pos x="247" y="59"/>
                </a:cxn>
                <a:cxn ang="0">
                  <a:pos x="258" y="63"/>
                </a:cxn>
                <a:cxn ang="0">
                  <a:pos x="268" y="65"/>
                </a:cxn>
                <a:cxn ang="0">
                  <a:pos x="278" y="68"/>
                </a:cxn>
                <a:cxn ang="0">
                  <a:pos x="289" y="71"/>
                </a:cxn>
                <a:cxn ang="0">
                  <a:pos x="320" y="0"/>
                </a:cxn>
                <a:cxn ang="0">
                  <a:pos x="364" y="200"/>
                </a:cxn>
                <a:cxn ang="0">
                  <a:pos x="194" y="296"/>
                </a:cxn>
              </a:cxnLst>
              <a:rect l="0" t="0" r="r" b="b"/>
              <a:pathLst>
                <a:path w="365" h="297">
                  <a:moveTo>
                    <a:pt x="194" y="296"/>
                  </a:moveTo>
                  <a:lnTo>
                    <a:pt x="217" y="238"/>
                  </a:lnTo>
                  <a:lnTo>
                    <a:pt x="210" y="236"/>
                  </a:lnTo>
                  <a:lnTo>
                    <a:pt x="201" y="234"/>
                  </a:lnTo>
                  <a:lnTo>
                    <a:pt x="190" y="231"/>
                  </a:lnTo>
                  <a:lnTo>
                    <a:pt x="182" y="230"/>
                  </a:lnTo>
                  <a:lnTo>
                    <a:pt x="171" y="228"/>
                  </a:lnTo>
                  <a:lnTo>
                    <a:pt x="161" y="228"/>
                  </a:lnTo>
                  <a:lnTo>
                    <a:pt x="149" y="226"/>
                  </a:lnTo>
                  <a:lnTo>
                    <a:pt x="128" y="226"/>
                  </a:lnTo>
                  <a:lnTo>
                    <a:pt x="118" y="227"/>
                  </a:lnTo>
                  <a:lnTo>
                    <a:pt x="108" y="228"/>
                  </a:lnTo>
                  <a:lnTo>
                    <a:pt x="98" y="229"/>
                  </a:lnTo>
                  <a:lnTo>
                    <a:pt x="88" y="231"/>
                  </a:lnTo>
                  <a:lnTo>
                    <a:pt x="78" y="233"/>
                  </a:lnTo>
                  <a:lnTo>
                    <a:pt x="67" y="235"/>
                  </a:lnTo>
                  <a:lnTo>
                    <a:pt x="57" y="238"/>
                  </a:lnTo>
                  <a:lnTo>
                    <a:pt x="83" y="117"/>
                  </a:lnTo>
                  <a:lnTo>
                    <a:pt x="0" y="68"/>
                  </a:lnTo>
                  <a:lnTo>
                    <a:pt x="4" y="67"/>
                  </a:lnTo>
                  <a:lnTo>
                    <a:pt x="12" y="64"/>
                  </a:lnTo>
                  <a:lnTo>
                    <a:pt x="19" y="62"/>
                  </a:lnTo>
                  <a:lnTo>
                    <a:pt x="26" y="59"/>
                  </a:lnTo>
                  <a:lnTo>
                    <a:pt x="35" y="58"/>
                  </a:lnTo>
                  <a:lnTo>
                    <a:pt x="43" y="56"/>
                  </a:lnTo>
                  <a:lnTo>
                    <a:pt x="53" y="53"/>
                  </a:lnTo>
                  <a:lnTo>
                    <a:pt x="62" y="52"/>
                  </a:lnTo>
                  <a:lnTo>
                    <a:pt x="72" y="50"/>
                  </a:lnTo>
                  <a:lnTo>
                    <a:pt x="82" y="49"/>
                  </a:lnTo>
                  <a:lnTo>
                    <a:pt x="93" y="48"/>
                  </a:lnTo>
                  <a:lnTo>
                    <a:pt x="104" y="48"/>
                  </a:lnTo>
                  <a:lnTo>
                    <a:pt x="115" y="46"/>
                  </a:lnTo>
                  <a:lnTo>
                    <a:pt x="126" y="46"/>
                  </a:lnTo>
                  <a:lnTo>
                    <a:pt x="137" y="46"/>
                  </a:lnTo>
                  <a:lnTo>
                    <a:pt x="151" y="46"/>
                  </a:lnTo>
                  <a:lnTo>
                    <a:pt x="164" y="47"/>
                  </a:lnTo>
                  <a:lnTo>
                    <a:pt x="173" y="48"/>
                  </a:lnTo>
                  <a:lnTo>
                    <a:pt x="184" y="48"/>
                  </a:lnTo>
                  <a:lnTo>
                    <a:pt x="193" y="50"/>
                  </a:lnTo>
                  <a:lnTo>
                    <a:pt x="205" y="51"/>
                  </a:lnTo>
                  <a:lnTo>
                    <a:pt x="215" y="53"/>
                  </a:lnTo>
                  <a:lnTo>
                    <a:pt x="225" y="54"/>
                  </a:lnTo>
                  <a:lnTo>
                    <a:pt x="237" y="57"/>
                  </a:lnTo>
                  <a:lnTo>
                    <a:pt x="247" y="59"/>
                  </a:lnTo>
                  <a:lnTo>
                    <a:pt x="258" y="63"/>
                  </a:lnTo>
                  <a:lnTo>
                    <a:pt x="268" y="65"/>
                  </a:lnTo>
                  <a:lnTo>
                    <a:pt x="278" y="68"/>
                  </a:lnTo>
                  <a:lnTo>
                    <a:pt x="289" y="71"/>
                  </a:lnTo>
                  <a:lnTo>
                    <a:pt x="320" y="0"/>
                  </a:lnTo>
                  <a:lnTo>
                    <a:pt x="364" y="200"/>
                  </a:lnTo>
                  <a:lnTo>
                    <a:pt x="194" y="296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5819126" y="3119448"/>
            <a:ext cx="2568035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38,9 </a:t>
            </a:r>
            <a:r>
              <a:rPr kumimoji="0" lang="es-ES" sz="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mill</a:t>
            </a:r>
            <a:r>
              <a:rPr kumimoji="0" lang="es-ES" sz="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€ </a:t>
            </a:r>
            <a:r>
              <a:rPr kumimoji="0" lang="es-E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gasto 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anual </a:t>
            </a:r>
            <a:r>
              <a:rPr kumimoji="0" lang="es-ES" sz="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realizado por el </a:t>
            </a:r>
            <a:r>
              <a:rPr kumimoji="0" lang="es-ES" sz="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Teatro Real en la Comunidad de Madrid </a:t>
            </a:r>
          </a:p>
          <a:p>
            <a:pPr marL="0" marR="0" lvl="0" indent="0" algn="l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9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Freeform 49"/>
          <p:cNvSpPr>
            <a:spLocks noEditPoints="1"/>
          </p:cNvSpPr>
          <p:nvPr/>
        </p:nvSpPr>
        <p:spPr bwMode="auto">
          <a:xfrm>
            <a:off x="5863450" y="2226383"/>
            <a:ext cx="539904" cy="539904"/>
          </a:xfrm>
          <a:custGeom>
            <a:avLst/>
            <a:gdLst>
              <a:gd name="T0" fmla="*/ 256 w 512"/>
              <a:gd name="T1" fmla="*/ 21 h 512"/>
              <a:gd name="T2" fmla="*/ 490 w 512"/>
              <a:gd name="T3" fmla="*/ 256 h 512"/>
              <a:gd name="T4" fmla="*/ 256 w 512"/>
              <a:gd name="T5" fmla="*/ 490 h 512"/>
              <a:gd name="T6" fmla="*/ 21 w 512"/>
              <a:gd name="T7" fmla="*/ 256 h 512"/>
              <a:gd name="T8" fmla="*/ 256 w 512"/>
              <a:gd name="T9" fmla="*/ 21 h 512"/>
              <a:gd name="T10" fmla="*/ 256 w 512"/>
              <a:gd name="T11" fmla="*/ 0 h 512"/>
              <a:gd name="T12" fmla="*/ 0 w 512"/>
              <a:gd name="T13" fmla="*/ 256 h 512"/>
              <a:gd name="T14" fmla="*/ 256 w 512"/>
              <a:gd name="T15" fmla="*/ 512 h 512"/>
              <a:gd name="T16" fmla="*/ 512 w 512"/>
              <a:gd name="T17" fmla="*/ 256 h 512"/>
              <a:gd name="T18" fmla="*/ 256 w 512"/>
              <a:gd name="T19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2" h="512">
                <a:moveTo>
                  <a:pt x="256" y="21"/>
                </a:moveTo>
                <a:cubicBezTo>
                  <a:pt x="385" y="21"/>
                  <a:pt x="490" y="126"/>
                  <a:pt x="490" y="256"/>
                </a:cubicBezTo>
                <a:cubicBezTo>
                  <a:pt x="490" y="385"/>
                  <a:pt x="385" y="490"/>
                  <a:pt x="256" y="490"/>
                </a:cubicBezTo>
                <a:cubicBezTo>
                  <a:pt x="126" y="490"/>
                  <a:pt x="21" y="385"/>
                  <a:pt x="21" y="256"/>
                </a:cubicBezTo>
                <a:cubicBezTo>
                  <a:pt x="21" y="126"/>
                  <a:pt x="126" y="21"/>
                  <a:pt x="256" y="21"/>
                </a:cubicBezTo>
                <a:moveTo>
                  <a:pt x="256" y="0"/>
                </a:moveTo>
                <a:cubicBezTo>
                  <a:pt x="114" y="0"/>
                  <a:pt x="0" y="114"/>
                  <a:pt x="0" y="256"/>
                </a:cubicBezTo>
                <a:cubicBezTo>
                  <a:pt x="0" y="397"/>
                  <a:pt x="114" y="512"/>
                  <a:pt x="256" y="512"/>
                </a:cubicBezTo>
                <a:cubicBezTo>
                  <a:pt x="397" y="512"/>
                  <a:pt x="512" y="397"/>
                  <a:pt x="512" y="256"/>
                </a:cubicBezTo>
                <a:cubicBezTo>
                  <a:pt x="512" y="114"/>
                  <a:pt x="397" y="0"/>
                  <a:pt x="256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5938312" y="2287276"/>
            <a:ext cx="387005" cy="403178"/>
            <a:chOff x="5940834" y="4828531"/>
            <a:chExt cx="1102063" cy="1148119"/>
          </a:xfrm>
          <a:solidFill>
            <a:schemeClr val="tx1"/>
          </a:solidFill>
        </p:grpSpPr>
        <p:sp>
          <p:nvSpPr>
            <p:cNvPr id="60" name="Freeform 11"/>
            <p:cNvSpPr>
              <a:spLocks/>
            </p:cNvSpPr>
            <p:nvPr/>
          </p:nvSpPr>
          <p:spPr bwMode="auto">
            <a:xfrm>
              <a:off x="6037881" y="4854849"/>
              <a:ext cx="402993" cy="412862"/>
            </a:xfrm>
            <a:custGeom>
              <a:avLst/>
              <a:gdLst/>
              <a:ahLst/>
              <a:cxnLst>
                <a:cxn ang="0">
                  <a:pos x="0" y="293"/>
                </a:cxn>
                <a:cxn ang="0">
                  <a:pos x="3" y="285"/>
                </a:cxn>
                <a:cxn ang="0">
                  <a:pos x="6" y="279"/>
                </a:cxn>
                <a:cxn ang="0">
                  <a:pos x="10" y="272"/>
                </a:cxn>
                <a:cxn ang="0">
                  <a:pos x="13" y="266"/>
                </a:cxn>
                <a:cxn ang="0">
                  <a:pos x="17" y="259"/>
                </a:cxn>
                <a:cxn ang="0">
                  <a:pos x="21" y="252"/>
                </a:cxn>
                <a:cxn ang="0">
                  <a:pos x="25" y="246"/>
                </a:cxn>
                <a:cxn ang="0">
                  <a:pos x="29" y="240"/>
                </a:cxn>
                <a:cxn ang="0">
                  <a:pos x="34" y="232"/>
                </a:cxn>
                <a:cxn ang="0">
                  <a:pos x="40" y="224"/>
                </a:cxn>
                <a:cxn ang="0">
                  <a:pos x="44" y="218"/>
                </a:cxn>
                <a:cxn ang="0">
                  <a:pos x="50" y="212"/>
                </a:cxn>
                <a:cxn ang="0">
                  <a:pos x="55" y="204"/>
                </a:cxn>
                <a:cxn ang="0">
                  <a:pos x="60" y="197"/>
                </a:cxn>
                <a:cxn ang="0">
                  <a:pos x="67" y="190"/>
                </a:cxn>
                <a:cxn ang="0">
                  <a:pos x="73" y="183"/>
                </a:cxn>
                <a:cxn ang="0">
                  <a:pos x="78" y="177"/>
                </a:cxn>
                <a:cxn ang="0">
                  <a:pos x="86" y="169"/>
                </a:cxn>
                <a:cxn ang="0">
                  <a:pos x="92" y="163"/>
                </a:cxn>
                <a:cxn ang="0">
                  <a:pos x="98" y="157"/>
                </a:cxn>
                <a:cxn ang="0">
                  <a:pos x="105" y="150"/>
                </a:cxn>
                <a:cxn ang="0">
                  <a:pos x="111" y="146"/>
                </a:cxn>
                <a:cxn ang="0">
                  <a:pos x="117" y="140"/>
                </a:cxn>
                <a:cxn ang="0">
                  <a:pos x="124" y="134"/>
                </a:cxn>
                <a:cxn ang="0">
                  <a:pos x="132" y="128"/>
                </a:cxn>
                <a:cxn ang="0">
                  <a:pos x="138" y="123"/>
                </a:cxn>
                <a:cxn ang="0">
                  <a:pos x="147" y="117"/>
                </a:cxn>
                <a:cxn ang="0">
                  <a:pos x="155" y="110"/>
                </a:cxn>
                <a:cxn ang="0">
                  <a:pos x="163" y="104"/>
                </a:cxn>
                <a:cxn ang="0">
                  <a:pos x="173" y="98"/>
                </a:cxn>
                <a:cxn ang="0">
                  <a:pos x="182" y="92"/>
                </a:cxn>
                <a:cxn ang="0">
                  <a:pos x="191" y="87"/>
                </a:cxn>
                <a:cxn ang="0">
                  <a:pos x="201" y="81"/>
                </a:cxn>
                <a:cxn ang="0">
                  <a:pos x="210" y="77"/>
                </a:cxn>
                <a:cxn ang="0">
                  <a:pos x="218" y="73"/>
                </a:cxn>
                <a:cxn ang="0">
                  <a:pos x="228" y="68"/>
                </a:cxn>
                <a:cxn ang="0">
                  <a:pos x="235" y="66"/>
                </a:cxn>
                <a:cxn ang="0">
                  <a:pos x="205" y="0"/>
                </a:cxn>
                <a:cxn ang="0">
                  <a:pos x="372" y="94"/>
                </a:cxn>
                <a:cxn ang="0">
                  <a:pos x="328" y="290"/>
                </a:cxn>
                <a:cxn ang="0">
                  <a:pos x="302" y="232"/>
                </a:cxn>
                <a:cxn ang="0">
                  <a:pos x="290" y="238"/>
                </a:cxn>
                <a:cxn ang="0">
                  <a:pos x="280" y="243"/>
                </a:cxn>
                <a:cxn ang="0">
                  <a:pos x="269" y="250"/>
                </a:cxn>
                <a:cxn ang="0">
                  <a:pos x="256" y="259"/>
                </a:cxn>
                <a:cxn ang="0">
                  <a:pos x="246" y="265"/>
                </a:cxn>
                <a:cxn ang="0">
                  <a:pos x="237" y="273"/>
                </a:cxn>
                <a:cxn ang="0">
                  <a:pos x="227" y="282"/>
                </a:cxn>
                <a:cxn ang="0">
                  <a:pos x="219" y="290"/>
                </a:cxn>
                <a:cxn ang="0">
                  <a:pos x="212" y="298"/>
                </a:cxn>
                <a:cxn ang="0">
                  <a:pos x="203" y="307"/>
                </a:cxn>
                <a:cxn ang="0">
                  <a:pos x="195" y="316"/>
                </a:cxn>
                <a:cxn ang="0">
                  <a:pos x="189" y="326"/>
                </a:cxn>
                <a:cxn ang="0">
                  <a:pos x="182" y="334"/>
                </a:cxn>
                <a:cxn ang="0">
                  <a:pos x="176" y="344"/>
                </a:cxn>
                <a:cxn ang="0">
                  <a:pos x="170" y="355"/>
                </a:cxn>
                <a:cxn ang="0">
                  <a:pos x="166" y="362"/>
                </a:cxn>
                <a:cxn ang="0">
                  <a:pos x="161" y="370"/>
                </a:cxn>
                <a:cxn ang="0">
                  <a:pos x="0" y="293"/>
                </a:cxn>
              </a:cxnLst>
              <a:rect l="0" t="0" r="r" b="b"/>
              <a:pathLst>
                <a:path w="373" h="371">
                  <a:moveTo>
                    <a:pt x="0" y="293"/>
                  </a:moveTo>
                  <a:lnTo>
                    <a:pt x="3" y="285"/>
                  </a:lnTo>
                  <a:lnTo>
                    <a:pt x="6" y="279"/>
                  </a:lnTo>
                  <a:lnTo>
                    <a:pt x="10" y="272"/>
                  </a:lnTo>
                  <a:lnTo>
                    <a:pt x="13" y="266"/>
                  </a:lnTo>
                  <a:lnTo>
                    <a:pt x="17" y="259"/>
                  </a:lnTo>
                  <a:lnTo>
                    <a:pt x="21" y="252"/>
                  </a:lnTo>
                  <a:lnTo>
                    <a:pt x="25" y="246"/>
                  </a:lnTo>
                  <a:lnTo>
                    <a:pt x="29" y="240"/>
                  </a:lnTo>
                  <a:lnTo>
                    <a:pt x="34" y="232"/>
                  </a:lnTo>
                  <a:lnTo>
                    <a:pt x="40" y="224"/>
                  </a:lnTo>
                  <a:lnTo>
                    <a:pt x="44" y="218"/>
                  </a:lnTo>
                  <a:lnTo>
                    <a:pt x="50" y="212"/>
                  </a:lnTo>
                  <a:lnTo>
                    <a:pt x="55" y="204"/>
                  </a:lnTo>
                  <a:lnTo>
                    <a:pt x="60" y="197"/>
                  </a:lnTo>
                  <a:lnTo>
                    <a:pt x="67" y="190"/>
                  </a:lnTo>
                  <a:lnTo>
                    <a:pt x="73" y="183"/>
                  </a:lnTo>
                  <a:lnTo>
                    <a:pt x="78" y="177"/>
                  </a:lnTo>
                  <a:lnTo>
                    <a:pt x="86" y="169"/>
                  </a:lnTo>
                  <a:lnTo>
                    <a:pt x="92" y="163"/>
                  </a:lnTo>
                  <a:lnTo>
                    <a:pt x="98" y="157"/>
                  </a:lnTo>
                  <a:lnTo>
                    <a:pt x="105" y="150"/>
                  </a:lnTo>
                  <a:lnTo>
                    <a:pt x="111" y="146"/>
                  </a:lnTo>
                  <a:lnTo>
                    <a:pt x="117" y="140"/>
                  </a:lnTo>
                  <a:lnTo>
                    <a:pt x="124" y="134"/>
                  </a:lnTo>
                  <a:lnTo>
                    <a:pt x="132" y="128"/>
                  </a:lnTo>
                  <a:lnTo>
                    <a:pt x="138" y="123"/>
                  </a:lnTo>
                  <a:lnTo>
                    <a:pt x="147" y="117"/>
                  </a:lnTo>
                  <a:lnTo>
                    <a:pt x="155" y="110"/>
                  </a:lnTo>
                  <a:lnTo>
                    <a:pt x="163" y="104"/>
                  </a:lnTo>
                  <a:lnTo>
                    <a:pt x="173" y="98"/>
                  </a:lnTo>
                  <a:lnTo>
                    <a:pt x="182" y="92"/>
                  </a:lnTo>
                  <a:lnTo>
                    <a:pt x="191" y="87"/>
                  </a:lnTo>
                  <a:lnTo>
                    <a:pt x="201" y="81"/>
                  </a:lnTo>
                  <a:lnTo>
                    <a:pt x="210" y="77"/>
                  </a:lnTo>
                  <a:lnTo>
                    <a:pt x="218" y="73"/>
                  </a:lnTo>
                  <a:lnTo>
                    <a:pt x="228" y="68"/>
                  </a:lnTo>
                  <a:lnTo>
                    <a:pt x="235" y="66"/>
                  </a:lnTo>
                  <a:lnTo>
                    <a:pt x="205" y="0"/>
                  </a:lnTo>
                  <a:lnTo>
                    <a:pt x="372" y="94"/>
                  </a:lnTo>
                  <a:lnTo>
                    <a:pt x="328" y="290"/>
                  </a:lnTo>
                  <a:lnTo>
                    <a:pt x="302" y="232"/>
                  </a:lnTo>
                  <a:lnTo>
                    <a:pt x="290" y="238"/>
                  </a:lnTo>
                  <a:lnTo>
                    <a:pt x="280" y="243"/>
                  </a:lnTo>
                  <a:lnTo>
                    <a:pt x="269" y="250"/>
                  </a:lnTo>
                  <a:lnTo>
                    <a:pt x="256" y="259"/>
                  </a:lnTo>
                  <a:lnTo>
                    <a:pt x="246" y="265"/>
                  </a:lnTo>
                  <a:lnTo>
                    <a:pt x="237" y="273"/>
                  </a:lnTo>
                  <a:lnTo>
                    <a:pt x="227" y="282"/>
                  </a:lnTo>
                  <a:lnTo>
                    <a:pt x="219" y="290"/>
                  </a:lnTo>
                  <a:lnTo>
                    <a:pt x="212" y="298"/>
                  </a:lnTo>
                  <a:lnTo>
                    <a:pt x="203" y="307"/>
                  </a:lnTo>
                  <a:lnTo>
                    <a:pt x="195" y="316"/>
                  </a:lnTo>
                  <a:lnTo>
                    <a:pt x="189" y="326"/>
                  </a:lnTo>
                  <a:lnTo>
                    <a:pt x="182" y="334"/>
                  </a:lnTo>
                  <a:lnTo>
                    <a:pt x="176" y="344"/>
                  </a:lnTo>
                  <a:lnTo>
                    <a:pt x="170" y="355"/>
                  </a:lnTo>
                  <a:lnTo>
                    <a:pt x="166" y="362"/>
                  </a:lnTo>
                  <a:lnTo>
                    <a:pt x="161" y="370"/>
                  </a:lnTo>
                  <a:lnTo>
                    <a:pt x="0" y="293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1" name="Freeform 12"/>
            <p:cNvSpPr>
              <a:spLocks/>
            </p:cNvSpPr>
            <p:nvPr/>
          </p:nvSpPr>
          <p:spPr bwMode="auto">
            <a:xfrm>
              <a:off x="5940834" y="5145991"/>
              <a:ext cx="352002" cy="460563"/>
            </a:xfrm>
            <a:custGeom>
              <a:avLst/>
              <a:gdLst/>
              <a:ahLst/>
              <a:cxnLst>
                <a:cxn ang="0">
                  <a:pos x="326" y="170"/>
                </a:cxn>
                <a:cxn ang="0">
                  <a:pos x="242" y="137"/>
                </a:cxn>
                <a:cxn ang="0">
                  <a:pos x="240" y="144"/>
                </a:cxn>
                <a:cxn ang="0">
                  <a:pos x="238" y="151"/>
                </a:cxn>
                <a:cxn ang="0">
                  <a:pos x="235" y="160"/>
                </a:cxn>
                <a:cxn ang="0">
                  <a:pos x="233" y="168"/>
                </a:cxn>
                <a:cxn ang="0">
                  <a:pos x="231" y="179"/>
                </a:cxn>
                <a:cxn ang="0">
                  <a:pos x="230" y="189"/>
                </a:cxn>
                <a:cxn ang="0">
                  <a:pos x="228" y="198"/>
                </a:cxn>
                <a:cxn ang="0">
                  <a:pos x="227" y="210"/>
                </a:cxn>
                <a:cxn ang="0">
                  <a:pos x="226" y="221"/>
                </a:cxn>
                <a:cxn ang="0">
                  <a:pos x="226" y="241"/>
                </a:cxn>
                <a:cxn ang="0">
                  <a:pos x="226" y="252"/>
                </a:cxn>
                <a:cxn ang="0">
                  <a:pos x="227" y="262"/>
                </a:cxn>
                <a:cxn ang="0">
                  <a:pos x="228" y="272"/>
                </a:cxn>
                <a:cxn ang="0">
                  <a:pos x="230" y="282"/>
                </a:cxn>
                <a:cxn ang="0">
                  <a:pos x="232" y="291"/>
                </a:cxn>
                <a:cxn ang="0">
                  <a:pos x="234" y="303"/>
                </a:cxn>
                <a:cxn ang="0">
                  <a:pos x="238" y="314"/>
                </a:cxn>
                <a:cxn ang="0">
                  <a:pos x="82" y="412"/>
                </a:cxn>
                <a:cxn ang="0">
                  <a:pos x="78" y="402"/>
                </a:cxn>
                <a:cxn ang="0">
                  <a:pos x="75" y="393"/>
                </a:cxn>
                <a:cxn ang="0">
                  <a:pos x="72" y="385"/>
                </a:cxn>
                <a:cxn ang="0">
                  <a:pos x="70" y="376"/>
                </a:cxn>
                <a:cxn ang="0">
                  <a:pos x="67" y="368"/>
                </a:cxn>
                <a:cxn ang="0">
                  <a:pos x="64" y="359"/>
                </a:cxn>
                <a:cxn ang="0">
                  <a:pos x="62" y="351"/>
                </a:cxn>
                <a:cxn ang="0">
                  <a:pos x="61" y="344"/>
                </a:cxn>
                <a:cxn ang="0">
                  <a:pos x="59" y="336"/>
                </a:cxn>
                <a:cxn ang="0">
                  <a:pos x="56" y="326"/>
                </a:cxn>
                <a:cxn ang="0">
                  <a:pos x="55" y="316"/>
                </a:cxn>
                <a:cxn ang="0">
                  <a:pos x="53" y="307"/>
                </a:cxn>
                <a:cxn ang="0">
                  <a:pos x="51" y="298"/>
                </a:cxn>
                <a:cxn ang="0">
                  <a:pos x="50" y="288"/>
                </a:cxn>
                <a:cxn ang="0">
                  <a:pos x="49" y="278"/>
                </a:cxn>
                <a:cxn ang="0">
                  <a:pos x="48" y="266"/>
                </a:cxn>
                <a:cxn ang="0">
                  <a:pos x="47" y="255"/>
                </a:cxn>
                <a:cxn ang="0">
                  <a:pos x="47" y="244"/>
                </a:cxn>
                <a:cxn ang="0">
                  <a:pos x="47" y="233"/>
                </a:cxn>
                <a:cxn ang="0">
                  <a:pos x="47" y="218"/>
                </a:cxn>
                <a:cxn ang="0">
                  <a:pos x="47" y="206"/>
                </a:cxn>
                <a:cxn ang="0">
                  <a:pos x="48" y="197"/>
                </a:cxn>
                <a:cxn ang="0">
                  <a:pos x="49" y="187"/>
                </a:cxn>
                <a:cxn ang="0">
                  <a:pos x="50" y="176"/>
                </a:cxn>
                <a:cxn ang="0">
                  <a:pos x="51" y="164"/>
                </a:cxn>
                <a:cxn ang="0">
                  <a:pos x="53" y="154"/>
                </a:cxn>
                <a:cxn ang="0">
                  <a:pos x="56" y="145"/>
                </a:cxn>
                <a:cxn ang="0">
                  <a:pos x="58" y="133"/>
                </a:cxn>
                <a:cxn ang="0">
                  <a:pos x="60" y="123"/>
                </a:cxn>
                <a:cxn ang="0">
                  <a:pos x="62" y="112"/>
                </a:cxn>
                <a:cxn ang="0">
                  <a:pos x="66" y="102"/>
                </a:cxn>
                <a:cxn ang="0">
                  <a:pos x="69" y="91"/>
                </a:cxn>
                <a:cxn ang="0">
                  <a:pos x="72" y="81"/>
                </a:cxn>
                <a:cxn ang="0">
                  <a:pos x="77" y="68"/>
                </a:cxn>
                <a:cxn ang="0">
                  <a:pos x="0" y="35"/>
                </a:cxn>
                <a:cxn ang="0">
                  <a:pos x="203" y="0"/>
                </a:cxn>
                <a:cxn ang="0">
                  <a:pos x="326" y="170"/>
                </a:cxn>
              </a:cxnLst>
              <a:rect l="0" t="0" r="r" b="b"/>
              <a:pathLst>
                <a:path w="327" h="413">
                  <a:moveTo>
                    <a:pt x="326" y="170"/>
                  </a:moveTo>
                  <a:lnTo>
                    <a:pt x="242" y="137"/>
                  </a:lnTo>
                  <a:lnTo>
                    <a:pt x="240" y="144"/>
                  </a:lnTo>
                  <a:lnTo>
                    <a:pt x="238" y="151"/>
                  </a:lnTo>
                  <a:lnTo>
                    <a:pt x="235" y="160"/>
                  </a:lnTo>
                  <a:lnTo>
                    <a:pt x="233" y="168"/>
                  </a:lnTo>
                  <a:lnTo>
                    <a:pt x="231" y="179"/>
                  </a:lnTo>
                  <a:lnTo>
                    <a:pt x="230" y="189"/>
                  </a:lnTo>
                  <a:lnTo>
                    <a:pt x="228" y="198"/>
                  </a:lnTo>
                  <a:lnTo>
                    <a:pt x="227" y="210"/>
                  </a:lnTo>
                  <a:lnTo>
                    <a:pt x="226" y="221"/>
                  </a:lnTo>
                  <a:lnTo>
                    <a:pt x="226" y="241"/>
                  </a:lnTo>
                  <a:lnTo>
                    <a:pt x="226" y="252"/>
                  </a:lnTo>
                  <a:lnTo>
                    <a:pt x="227" y="262"/>
                  </a:lnTo>
                  <a:lnTo>
                    <a:pt x="228" y="272"/>
                  </a:lnTo>
                  <a:lnTo>
                    <a:pt x="230" y="282"/>
                  </a:lnTo>
                  <a:lnTo>
                    <a:pt x="232" y="291"/>
                  </a:lnTo>
                  <a:lnTo>
                    <a:pt x="234" y="303"/>
                  </a:lnTo>
                  <a:lnTo>
                    <a:pt x="238" y="314"/>
                  </a:lnTo>
                  <a:lnTo>
                    <a:pt x="82" y="412"/>
                  </a:lnTo>
                  <a:lnTo>
                    <a:pt x="78" y="402"/>
                  </a:lnTo>
                  <a:lnTo>
                    <a:pt x="75" y="393"/>
                  </a:lnTo>
                  <a:lnTo>
                    <a:pt x="72" y="385"/>
                  </a:lnTo>
                  <a:lnTo>
                    <a:pt x="70" y="376"/>
                  </a:lnTo>
                  <a:lnTo>
                    <a:pt x="67" y="368"/>
                  </a:lnTo>
                  <a:lnTo>
                    <a:pt x="64" y="359"/>
                  </a:lnTo>
                  <a:lnTo>
                    <a:pt x="62" y="351"/>
                  </a:lnTo>
                  <a:lnTo>
                    <a:pt x="61" y="344"/>
                  </a:lnTo>
                  <a:lnTo>
                    <a:pt x="59" y="336"/>
                  </a:lnTo>
                  <a:lnTo>
                    <a:pt x="56" y="326"/>
                  </a:lnTo>
                  <a:lnTo>
                    <a:pt x="55" y="316"/>
                  </a:lnTo>
                  <a:lnTo>
                    <a:pt x="53" y="307"/>
                  </a:lnTo>
                  <a:lnTo>
                    <a:pt x="51" y="298"/>
                  </a:lnTo>
                  <a:lnTo>
                    <a:pt x="50" y="288"/>
                  </a:lnTo>
                  <a:lnTo>
                    <a:pt x="49" y="278"/>
                  </a:lnTo>
                  <a:lnTo>
                    <a:pt x="48" y="266"/>
                  </a:lnTo>
                  <a:lnTo>
                    <a:pt x="47" y="255"/>
                  </a:lnTo>
                  <a:lnTo>
                    <a:pt x="47" y="244"/>
                  </a:lnTo>
                  <a:lnTo>
                    <a:pt x="47" y="233"/>
                  </a:lnTo>
                  <a:lnTo>
                    <a:pt x="47" y="218"/>
                  </a:lnTo>
                  <a:lnTo>
                    <a:pt x="47" y="206"/>
                  </a:lnTo>
                  <a:lnTo>
                    <a:pt x="48" y="197"/>
                  </a:lnTo>
                  <a:lnTo>
                    <a:pt x="49" y="187"/>
                  </a:lnTo>
                  <a:lnTo>
                    <a:pt x="50" y="176"/>
                  </a:lnTo>
                  <a:lnTo>
                    <a:pt x="51" y="164"/>
                  </a:lnTo>
                  <a:lnTo>
                    <a:pt x="53" y="154"/>
                  </a:lnTo>
                  <a:lnTo>
                    <a:pt x="56" y="145"/>
                  </a:lnTo>
                  <a:lnTo>
                    <a:pt x="58" y="133"/>
                  </a:lnTo>
                  <a:lnTo>
                    <a:pt x="60" y="123"/>
                  </a:lnTo>
                  <a:lnTo>
                    <a:pt x="62" y="112"/>
                  </a:lnTo>
                  <a:lnTo>
                    <a:pt x="66" y="102"/>
                  </a:lnTo>
                  <a:lnTo>
                    <a:pt x="69" y="91"/>
                  </a:lnTo>
                  <a:lnTo>
                    <a:pt x="72" y="81"/>
                  </a:lnTo>
                  <a:lnTo>
                    <a:pt x="77" y="68"/>
                  </a:lnTo>
                  <a:lnTo>
                    <a:pt x="0" y="35"/>
                  </a:lnTo>
                  <a:lnTo>
                    <a:pt x="203" y="0"/>
                  </a:lnTo>
                  <a:lnTo>
                    <a:pt x="326" y="170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4" name="Freeform 13"/>
            <p:cNvSpPr>
              <a:spLocks/>
            </p:cNvSpPr>
            <p:nvPr/>
          </p:nvSpPr>
          <p:spPr bwMode="auto">
            <a:xfrm>
              <a:off x="5955638" y="5478255"/>
              <a:ext cx="399703" cy="394769"/>
            </a:xfrm>
            <a:custGeom>
              <a:avLst/>
              <a:gdLst/>
              <a:ahLst/>
              <a:cxnLst>
                <a:cxn ang="0">
                  <a:pos x="293" y="353"/>
                </a:cxn>
                <a:cxn ang="0">
                  <a:pos x="286" y="348"/>
                </a:cxn>
                <a:cxn ang="0">
                  <a:pos x="279" y="345"/>
                </a:cxn>
                <a:cxn ang="0">
                  <a:pos x="273" y="342"/>
                </a:cxn>
                <a:cxn ang="0">
                  <a:pos x="266" y="338"/>
                </a:cxn>
                <a:cxn ang="0">
                  <a:pos x="260" y="335"/>
                </a:cxn>
                <a:cxn ang="0">
                  <a:pos x="254" y="331"/>
                </a:cxn>
                <a:cxn ang="0">
                  <a:pos x="247" y="327"/>
                </a:cxn>
                <a:cxn ang="0">
                  <a:pos x="241" y="323"/>
                </a:cxn>
                <a:cxn ang="0">
                  <a:pos x="233" y="317"/>
                </a:cxn>
                <a:cxn ang="0">
                  <a:pos x="225" y="312"/>
                </a:cxn>
                <a:cxn ang="0">
                  <a:pos x="219" y="307"/>
                </a:cxn>
                <a:cxn ang="0">
                  <a:pos x="213" y="303"/>
                </a:cxn>
                <a:cxn ang="0">
                  <a:pos x="206" y="297"/>
                </a:cxn>
                <a:cxn ang="0">
                  <a:pos x="198" y="291"/>
                </a:cxn>
                <a:cxn ang="0">
                  <a:pos x="192" y="286"/>
                </a:cxn>
                <a:cxn ang="0">
                  <a:pos x="184" y="280"/>
                </a:cxn>
                <a:cxn ang="0">
                  <a:pos x="179" y="274"/>
                </a:cxn>
                <a:cxn ang="0">
                  <a:pos x="171" y="267"/>
                </a:cxn>
                <a:cxn ang="0">
                  <a:pos x="164" y="260"/>
                </a:cxn>
                <a:cxn ang="0">
                  <a:pos x="158" y="254"/>
                </a:cxn>
                <a:cxn ang="0">
                  <a:pos x="151" y="247"/>
                </a:cxn>
                <a:cxn ang="0">
                  <a:pos x="146" y="242"/>
                </a:cxn>
                <a:cxn ang="0">
                  <a:pos x="141" y="235"/>
                </a:cxn>
                <a:cxn ang="0">
                  <a:pos x="135" y="228"/>
                </a:cxn>
                <a:cxn ang="0">
                  <a:pos x="129" y="220"/>
                </a:cxn>
                <a:cxn ang="0">
                  <a:pos x="124" y="213"/>
                </a:cxn>
                <a:cxn ang="0">
                  <a:pos x="117" y="206"/>
                </a:cxn>
                <a:cxn ang="0">
                  <a:pos x="111" y="197"/>
                </a:cxn>
                <a:cxn ang="0">
                  <a:pos x="105" y="188"/>
                </a:cxn>
                <a:cxn ang="0">
                  <a:pos x="99" y="180"/>
                </a:cxn>
                <a:cxn ang="0">
                  <a:pos x="93" y="170"/>
                </a:cxn>
                <a:cxn ang="0">
                  <a:pos x="88" y="161"/>
                </a:cxn>
                <a:cxn ang="0">
                  <a:pos x="82" y="151"/>
                </a:cxn>
                <a:cxn ang="0">
                  <a:pos x="78" y="143"/>
                </a:cxn>
                <a:cxn ang="0">
                  <a:pos x="74" y="134"/>
                </a:cxn>
                <a:cxn ang="0">
                  <a:pos x="70" y="125"/>
                </a:cxn>
                <a:cxn ang="0">
                  <a:pos x="0" y="159"/>
                </a:cxn>
                <a:cxn ang="0">
                  <a:pos x="115" y="0"/>
                </a:cxn>
                <a:cxn ang="0">
                  <a:pos x="312" y="17"/>
                </a:cxn>
                <a:cxn ang="0">
                  <a:pos x="233" y="52"/>
                </a:cxn>
                <a:cxn ang="0">
                  <a:pos x="238" y="62"/>
                </a:cxn>
                <a:cxn ang="0">
                  <a:pos x="243" y="73"/>
                </a:cxn>
                <a:cxn ang="0">
                  <a:pos x="251" y="85"/>
                </a:cxn>
                <a:cxn ang="0">
                  <a:pos x="259" y="97"/>
                </a:cxn>
                <a:cxn ang="0">
                  <a:pos x="266" y="106"/>
                </a:cxn>
                <a:cxn ang="0">
                  <a:pos x="274" y="116"/>
                </a:cxn>
                <a:cxn ang="0">
                  <a:pos x="282" y="125"/>
                </a:cxn>
                <a:cxn ang="0">
                  <a:pos x="290" y="133"/>
                </a:cxn>
                <a:cxn ang="0">
                  <a:pos x="299" y="141"/>
                </a:cxn>
                <a:cxn ang="0">
                  <a:pos x="307" y="149"/>
                </a:cxn>
                <a:cxn ang="0">
                  <a:pos x="317" y="157"/>
                </a:cxn>
                <a:cxn ang="0">
                  <a:pos x="325" y="164"/>
                </a:cxn>
                <a:cxn ang="0">
                  <a:pos x="334" y="170"/>
                </a:cxn>
                <a:cxn ang="0">
                  <a:pos x="345" y="177"/>
                </a:cxn>
                <a:cxn ang="0">
                  <a:pos x="355" y="183"/>
                </a:cxn>
                <a:cxn ang="0">
                  <a:pos x="362" y="186"/>
                </a:cxn>
                <a:cxn ang="0">
                  <a:pos x="370" y="190"/>
                </a:cxn>
                <a:cxn ang="0">
                  <a:pos x="293" y="353"/>
                </a:cxn>
              </a:cxnLst>
              <a:rect l="0" t="0" r="r" b="b"/>
              <a:pathLst>
                <a:path w="371" h="354">
                  <a:moveTo>
                    <a:pt x="293" y="353"/>
                  </a:moveTo>
                  <a:lnTo>
                    <a:pt x="286" y="348"/>
                  </a:lnTo>
                  <a:lnTo>
                    <a:pt x="279" y="345"/>
                  </a:lnTo>
                  <a:lnTo>
                    <a:pt x="273" y="342"/>
                  </a:lnTo>
                  <a:lnTo>
                    <a:pt x="266" y="338"/>
                  </a:lnTo>
                  <a:lnTo>
                    <a:pt x="260" y="335"/>
                  </a:lnTo>
                  <a:lnTo>
                    <a:pt x="254" y="331"/>
                  </a:lnTo>
                  <a:lnTo>
                    <a:pt x="247" y="327"/>
                  </a:lnTo>
                  <a:lnTo>
                    <a:pt x="241" y="323"/>
                  </a:lnTo>
                  <a:lnTo>
                    <a:pt x="233" y="317"/>
                  </a:lnTo>
                  <a:lnTo>
                    <a:pt x="225" y="312"/>
                  </a:lnTo>
                  <a:lnTo>
                    <a:pt x="219" y="307"/>
                  </a:lnTo>
                  <a:lnTo>
                    <a:pt x="213" y="303"/>
                  </a:lnTo>
                  <a:lnTo>
                    <a:pt x="206" y="297"/>
                  </a:lnTo>
                  <a:lnTo>
                    <a:pt x="198" y="291"/>
                  </a:lnTo>
                  <a:lnTo>
                    <a:pt x="192" y="286"/>
                  </a:lnTo>
                  <a:lnTo>
                    <a:pt x="184" y="280"/>
                  </a:lnTo>
                  <a:lnTo>
                    <a:pt x="179" y="274"/>
                  </a:lnTo>
                  <a:lnTo>
                    <a:pt x="171" y="267"/>
                  </a:lnTo>
                  <a:lnTo>
                    <a:pt x="164" y="260"/>
                  </a:lnTo>
                  <a:lnTo>
                    <a:pt x="158" y="254"/>
                  </a:lnTo>
                  <a:lnTo>
                    <a:pt x="151" y="247"/>
                  </a:lnTo>
                  <a:lnTo>
                    <a:pt x="146" y="242"/>
                  </a:lnTo>
                  <a:lnTo>
                    <a:pt x="141" y="235"/>
                  </a:lnTo>
                  <a:lnTo>
                    <a:pt x="135" y="228"/>
                  </a:lnTo>
                  <a:lnTo>
                    <a:pt x="129" y="220"/>
                  </a:lnTo>
                  <a:lnTo>
                    <a:pt x="124" y="213"/>
                  </a:lnTo>
                  <a:lnTo>
                    <a:pt x="117" y="206"/>
                  </a:lnTo>
                  <a:lnTo>
                    <a:pt x="111" y="197"/>
                  </a:lnTo>
                  <a:lnTo>
                    <a:pt x="105" y="188"/>
                  </a:lnTo>
                  <a:lnTo>
                    <a:pt x="99" y="180"/>
                  </a:lnTo>
                  <a:lnTo>
                    <a:pt x="93" y="170"/>
                  </a:lnTo>
                  <a:lnTo>
                    <a:pt x="88" y="161"/>
                  </a:lnTo>
                  <a:lnTo>
                    <a:pt x="82" y="151"/>
                  </a:lnTo>
                  <a:lnTo>
                    <a:pt x="78" y="143"/>
                  </a:lnTo>
                  <a:lnTo>
                    <a:pt x="74" y="134"/>
                  </a:lnTo>
                  <a:lnTo>
                    <a:pt x="70" y="125"/>
                  </a:lnTo>
                  <a:lnTo>
                    <a:pt x="0" y="159"/>
                  </a:lnTo>
                  <a:lnTo>
                    <a:pt x="115" y="0"/>
                  </a:lnTo>
                  <a:lnTo>
                    <a:pt x="312" y="17"/>
                  </a:lnTo>
                  <a:lnTo>
                    <a:pt x="233" y="52"/>
                  </a:lnTo>
                  <a:lnTo>
                    <a:pt x="238" y="62"/>
                  </a:lnTo>
                  <a:lnTo>
                    <a:pt x="243" y="73"/>
                  </a:lnTo>
                  <a:lnTo>
                    <a:pt x="251" y="85"/>
                  </a:lnTo>
                  <a:lnTo>
                    <a:pt x="259" y="97"/>
                  </a:lnTo>
                  <a:lnTo>
                    <a:pt x="266" y="106"/>
                  </a:lnTo>
                  <a:lnTo>
                    <a:pt x="274" y="116"/>
                  </a:lnTo>
                  <a:lnTo>
                    <a:pt x="282" y="125"/>
                  </a:lnTo>
                  <a:lnTo>
                    <a:pt x="290" y="133"/>
                  </a:lnTo>
                  <a:lnTo>
                    <a:pt x="299" y="141"/>
                  </a:lnTo>
                  <a:lnTo>
                    <a:pt x="307" y="149"/>
                  </a:lnTo>
                  <a:lnTo>
                    <a:pt x="317" y="157"/>
                  </a:lnTo>
                  <a:lnTo>
                    <a:pt x="325" y="164"/>
                  </a:lnTo>
                  <a:lnTo>
                    <a:pt x="334" y="170"/>
                  </a:lnTo>
                  <a:lnTo>
                    <a:pt x="345" y="177"/>
                  </a:lnTo>
                  <a:lnTo>
                    <a:pt x="355" y="183"/>
                  </a:lnTo>
                  <a:lnTo>
                    <a:pt x="362" y="186"/>
                  </a:lnTo>
                  <a:lnTo>
                    <a:pt x="370" y="190"/>
                  </a:lnTo>
                  <a:lnTo>
                    <a:pt x="293" y="353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5" name="Freeform 14"/>
            <p:cNvSpPr>
              <a:spLocks/>
            </p:cNvSpPr>
            <p:nvPr/>
          </p:nvSpPr>
          <p:spPr bwMode="auto">
            <a:xfrm>
              <a:off x="6256649" y="5616424"/>
              <a:ext cx="432601" cy="360226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128" y="83"/>
                </a:cxn>
                <a:cxn ang="0">
                  <a:pos x="135" y="86"/>
                </a:cxn>
                <a:cxn ang="0">
                  <a:pos x="143" y="88"/>
                </a:cxn>
                <a:cxn ang="0">
                  <a:pos x="151" y="90"/>
                </a:cxn>
                <a:cxn ang="0">
                  <a:pos x="159" y="93"/>
                </a:cxn>
                <a:cxn ang="0">
                  <a:pos x="170" y="94"/>
                </a:cxn>
                <a:cxn ang="0">
                  <a:pos x="180" y="96"/>
                </a:cxn>
                <a:cxn ang="0">
                  <a:pos x="189" y="97"/>
                </a:cxn>
                <a:cxn ang="0">
                  <a:pos x="200" y="99"/>
                </a:cxn>
                <a:cxn ang="0">
                  <a:pos x="211" y="99"/>
                </a:cxn>
                <a:cxn ang="0">
                  <a:pos x="232" y="99"/>
                </a:cxn>
                <a:cxn ang="0">
                  <a:pos x="243" y="99"/>
                </a:cxn>
                <a:cxn ang="0">
                  <a:pos x="253" y="98"/>
                </a:cxn>
                <a:cxn ang="0">
                  <a:pos x="263" y="97"/>
                </a:cxn>
                <a:cxn ang="0">
                  <a:pos x="273" y="95"/>
                </a:cxn>
                <a:cxn ang="0">
                  <a:pos x="282" y="93"/>
                </a:cxn>
                <a:cxn ang="0">
                  <a:pos x="294" y="91"/>
                </a:cxn>
                <a:cxn ang="0">
                  <a:pos x="304" y="87"/>
                </a:cxn>
                <a:cxn ang="0">
                  <a:pos x="403" y="243"/>
                </a:cxn>
                <a:cxn ang="0">
                  <a:pos x="393" y="247"/>
                </a:cxn>
                <a:cxn ang="0">
                  <a:pos x="384" y="250"/>
                </a:cxn>
                <a:cxn ang="0">
                  <a:pos x="375" y="253"/>
                </a:cxn>
                <a:cxn ang="0">
                  <a:pos x="367" y="255"/>
                </a:cxn>
                <a:cxn ang="0">
                  <a:pos x="359" y="258"/>
                </a:cxn>
                <a:cxn ang="0">
                  <a:pos x="351" y="261"/>
                </a:cxn>
                <a:cxn ang="0">
                  <a:pos x="342" y="263"/>
                </a:cxn>
                <a:cxn ang="0">
                  <a:pos x="334" y="265"/>
                </a:cxn>
                <a:cxn ang="0">
                  <a:pos x="326" y="267"/>
                </a:cxn>
                <a:cxn ang="0">
                  <a:pos x="317" y="269"/>
                </a:cxn>
                <a:cxn ang="0">
                  <a:pos x="307" y="270"/>
                </a:cxn>
                <a:cxn ang="0">
                  <a:pos x="299" y="272"/>
                </a:cxn>
                <a:cxn ang="0">
                  <a:pos x="289" y="274"/>
                </a:cxn>
                <a:cxn ang="0">
                  <a:pos x="279" y="276"/>
                </a:cxn>
                <a:cxn ang="0">
                  <a:pos x="268" y="276"/>
                </a:cxn>
                <a:cxn ang="0">
                  <a:pos x="257" y="277"/>
                </a:cxn>
                <a:cxn ang="0">
                  <a:pos x="246" y="278"/>
                </a:cxn>
                <a:cxn ang="0">
                  <a:pos x="235" y="278"/>
                </a:cxn>
                <a:cxn ang="0">
                  <a:pos x="224" y="278"/>
                </a:cxn>
                <a:cxn ang="0">
                  <a:pos x="209" y="278"/>
                </a:cxn>
                <a:cxn ang="0">
                  <a:pos x="197" y="278"/>
                </a:cxn>
                <a:cxn ang="0">
                  <a:pos x="188" y="277"/>
                </a:cxn>
                <a:cxn ang="0">
                  <a:pos x="178" y="276"/>
                </a:cxn>
                <a:cxn ang="0">
                  <a:pos x="167" y="276"/>
                </a:cxn>
                <a:cxn ang="0">
                  <a:pos x="155" y="274"/>
                </a:cxn>
                <a:cxn ang="0">
                  <a:pos x="145" y="272"/>
                </a:cxn>
                <a:cxn ang="0">
                  <a:pos x="135" y="270"/>
                </a:cxn>
                <a:cxn ang="0">
                  <a:pos x="123" y="267"/>
                </a:cxn>
                <a:cxn ang="0">
                  <a:pos x="114" y="265"/>
                </a:cxn>
                <a:cxn ang="0">
                  <a:pos x="103" y="263"/>
                </a:cxn>
                <a:cxn ang="0">
                  <a:pos x="93" y="260"/>
                </a:cxn>
                <a:cxn ang="0">
                  <a:pos x="83" y="257"/>
                </a:cxn>
                <a:cxn ang="0">
                  <a:pos x="72" y="253"/>
                </a:cxn>
                <a:cxn ang="0">
                  <a:pos x="60" y="249"/>
                </a:cxn>
                <a:cxn ang="0">
                  <a:pos x="29" y="322"/>
                </a:cxn>
                <a:cxn ang="0">
                  <a:pos x="0" y="115"/>
                </a:cxn>
                <a:cxn ang="0">
                  <a:pos x="161" y="0"/>
                </a:cxn>
              </a:cxnLst>
              <a:rect l="0" t="0" r="r" b="b"/>
              <a:pathLst>
                <a:path w="404" h="323">
                  <a:moveTo>
                    <a:pt x="161" y="0"/>
                  </a:moveTo>
                  <a:lnTo>
                    <a:pt x="128" y="83"/>
                  </a:lnTo>
                  <a:lnTo>
                    <a:pt x="135" y="86"/>
                  </a:lnTo>
                  <a:lnTo>
                    <a:pt x="143" y="88"/>
                  </a:lnTo>
                  <a:lnTo>
                    <a:pt x="151" y="90"/>
                  </a:lnTo>
                  <a:lnTo>
                    <a:pt x="159" y="93"/>
                  </a:lnTo>
                  <a:lnTo>
                    <a:pt x="170" y="94"/>
                  </a:lnTo>
                  <a:lnTo>
                    <a:pt x="180" y="96"/>
                  </a:lnTo>
                  <a:lnTo>
                    <a:pt x="189" y="97"/>
                  </a:lnTo>
                  <a:lnTo>
                    <a:pt x="200" y="99"/>
                  </a:lnTo>
                  <a:lnTo>
                    <a:pt x="211" y="99"/>
                  </a:lnTo>
                  <a:lnTo>
                    <a:pt x="232" y="99"/>
                  </a:lnTo>
                  <a:lnTo>
                    <a:pt x="243" y="99"/>
                  </a:lnTo>
                  <a:lnTo>
                    <a:pt x="253" y="98"/>
                  </a:lnTo>
                  <a:lnTo>
                    <a:pt x="263" y="97"/>
                  </a:lnTo>
                  <a:lnTo>
                    <a:pt x="273" y="95"/>
                  </a:lnTo>
                  <a:lnTo>
                    <a:pt x="282" y="93"/>
                  </a:lnTo>
                  <a:lnTo>
                    <a:pt x="294" y="91"/>
                  </a:lnTo>
                  <a:lnTo>
                    <a:pt x="304" y="87"/>
                  </a:lnTo>
                  <a:lnTo>
                    <a:pt x="403" y="243"/>
                  </a:lnTo>
                  <a:lnTo>
                    <a:pt x="393" y="247"/>
                  </a:lnTo>
                  <a:lnTo>
                    <a:pt x="384" y="250"/>
                  </a:lnTo>
                  <a:lnTo>
                    <a:pt x="375" y="253"/>
                  </a:lnTo>
                  <a:lnTo>
                    <a:pt x="367" y="255"/>
                  </a:lnTo>
                  <a:lnTo>
                    <a:pt x="359" y="258"/>
                  </a:lnTo>
                  <a:lnTo>
                    <a:pt x="351" y="261"/>
                  </a:lnTo>
                  <a:lnTo>
                    <a:pt x="342" y="263"/>
                  </a:lnTo>
                  <a:lnTo>
                    <a:pt x="334" y="265"/>
                  </a:lnTo>
                  <a:lnTo>
                    <a:pt x="326" y="267"/>
                  </a:lnTo>
                  <a:lnTo>
                    <a:pt x="317" y="269"/>
                  </a:lnTo>
                  <a:lnTo>
                    <a:pt x="307" y="270"/>
                  </a:lnTo>
                  <a:lnTo>
                    <a:pt x="299" y="272"/>
                  </a:lnTo>
                  <a:lnTo>
                    <a:pt x="289" y="274"/>
                  </a:lnTo>
                  <a:lnTo>
                    <a:pt x="279" y="276"/>
                  </a:lnTo>
                  <a:lnTo>
                    <a:pt x="268" y="276"/>
                  </a:lnTo>
                  <a:lnTo>
                    <a:pt x="257" y="277"/>
                  </a:lnTo>
                  <a:lnTo>
                    <a:pt x="246" y="278"/>
                  </a:lnTo>
                  <a:lnTo>
                    <a:pt x="235" y="278"/>
                  </a:lnTo>
                  <a:lnTo>
                    <a:pt x="224" y="278"/>
                  </a:lnTo>
                  <a:lnTo>
                    <a:pt x="209" y="278"/>
                  </a:lnTo>
                  <a:lnTo>
                    <a:pt x="197" y="278"/>
                  </a:lnTo>
                  <a:lnTo>
                    <a:pt x="188" y="277"/>
                  </a:lnTo>
                  <a:lnTo>
                    <a:pt x="178" y="276"/>
                  </a:lnTo>
                  <a:lnTo>
                    <a:pt x="167" y="276"/>
                  </a:lnTo>
                  <a:lnTo>
                    <a:pt x="155" y="274"/>
                  </a:lnTo>
                  <a:lnTo>
                    <a:pt x="145" y="272"/>
                  </a:lnTo>
                  <a:lnTo>
                    <a:pt x="135" y="270"/>
                  </a:lnTo>
                  <a:lnTo>
                    <a:pt x="123" y="267"/>
                  </a:lnTo>
                  <a:lnTo>
                    <a:pt x="114" y="265"/>
                  </a:lnTo>
                  <a:lnTo>
                    <a:pt x="103" y="263"/>
                  </a:lnTo>
                  <a:lnTo>
                    <a:pt x="93" y="260"/>
                  </a:lnTo>
                  <a:lnTo>
                    <a:pt x="83" y="257"/>
                  </a:lnTo>
                  <a:lnTo>
                    <a:pt x="72" y="253"/>
                  </a:lnTo>
                  <a:lnTo>
                    <a:pt x="60" y="249"/>
                  </a:lnTo>
                  <a:lnTo>
                    <a:pt x="29" y="322"/>
                  </a:lnTo>
                  <a:lnTo>
                    <a:pt x="0" y="115"/>
                  </a:lnTo>
                  <a:lnTo>
                    <a:pt x="161" y="0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6569174" y="5545694"/>
              <a:ext cx="378320" cy="391479"/>
            </a:xfrm>
            <a:custGeom>
              <a:avLst/>
              <a:gdLst/>
              <a:ahLst/>
              <a:cxnLst>
                <a:cxn ang="0">
                  <a:pos x="349" y="76"/>
                </a:cxn>
                <a:cxn ang="0">
                  <a:pos x="344" y="84"/>
                </a:cxn>
                <a:cxn ang="0">
                  <a:pos x="341" y="90"/>
                </a:cxn>
                <a:cxn ang="0">
                  <a:pos x="337" y="97"/>
                </a:cxn>
                <a:cxn ang="0">
                  <a:pos x="334" y="103"/>
                </a:cxn>
                <a:cxn ang="0">
                  <a:pos x="331" y="110"/>
                </a:cxn>
                <a:cxn ang="0">
                  <a:pos x="326" y="116"/>
                </a:cxn>
                <a:cxn ang="0">
                  <a:pos x="323" y="122"/>
                </a:cxn>
                <a:cxn ang="0">
                  <a:pos x="318" y="129"/>
                </a:cxn>
                <a:cxn ang="0">
                  <a:pos x="313" y="136"/>
                </a:cxn>
                <a:cxn ang="0">
                  <a:pos x="308" y="144"/>
                </a:cxn>
                <a:cxn ang="0">
                  <a:pos x="303" y="150"/>
                </a:cxn>
                <a:cxn ang="0">
                  <a:pos x="299" y="156"/>
                </a:cxn>
                <a:cxn ang="0">
                  <a:pos x="293" y="164"/>
                </a:cxn>
                <a:cxn ang="0">
                  <a:pos x="287" y="172"/>
                </a:cxn>
                <a:cxn ang="0">
                  <a:pos x="281" y="179"/>
                </a:cxn>
                <a:cxn ang="0">
                  <a:pos x="275" y="185"/>
                </a:cxn>
                <a:cxn ang="0">
                  <a:pos x="270" y="191"/>
                </a:cxn>
                <a:cxn ang="0">
                  <a:pos x="262" y="200"/>
                </a:cxn>
                <a:cxn ang="0">
                  <a:pos x="256" y="206"/>
                </a:cxn>
                <a:cxn ang="0">
                  <a:pos x="249" y="212"/>
                </a:cxn>
                <a:cxn ang="0">
                  <a:pos x="243" y="218"/>
                </a:cxn>
                <a:cxn ang="0">
                  <a:pos x="237" y="223"/>
                </a:cxn>
                <a:cxn ang="0">
                  <a:pos x="231" y="229"/>
                </a:cxn>
                <a:cxn ang="0">
                  <a:pos x="224" y="235"/>
                </a:cxn>
                <a:cxn ang="0">
                  <a:pos x="216" y="241"/>
                </a:cxn>
                <a:cxn ang="0">
                  <a:pos x="210" y="246"/>
                </a:cxn>
                <a:cxn ang="0">
                  <a:pos x="202" y="252"/>
                </a:cxn>
                <a:cxn ang="0">
                  <a:pos x="193" y="258"/>
                </a:cxn>
                <a:cxn ang="0">
                  <a:pos x="185" y="264"/>
                </a:cxn>
                <a:cxn ang="0">
                  <a:pos x="176" y="270"/>
                </a:cxn>
                <a:cxn ang="0">
                  <a:pos x="167" y="277"/>
                </a:cxn>
                <a:cxn ang="0">
                  <a:pos x="157" y="282"/>
                </a:cxn>
                <a:cxn ang="0">
                  <a:pos x="206" y="350"/>
                </a:cxn>
                <a:cxn ang="0">
                  <a:pos x="14" y="263"/>
                </a:cxn>
                <a:cxn ang="0">
                  <a:pos x="0" y="92"/>
                </a:cxn>
                <a:cxn ang="0">
                  <a:pos x="39" y="140"/>
                </a:cxn>
                <a:cxn ang="0">
                  <a:pos x="49" y="136"/>
                </a:cxn>
                <a:cxn ang="0">
                  <a:pos x="57" y="131"/>
                </a:cxn>
                <a:cxn ang="0">
                  <a:pos x="70" y="125"/>
                </a:cxn>
                <a:cxn ang="0">
                  <a:pos x="81" y="118"/>
                </a:cxn>
                <a:cxn ang="0">
                  <a:pos x="92" y="110"/>
                </a:cxn>
                <a:cxn ang="0">
                  <a:pos x="103" y="104"/>
                </a:cxn>
                <a:cxn ang="0">
                  <a:pos x="112" y="95"/>
                </a:cxn>
                <a:cxn ang="0">
                  <a:pos x="121" y="87"/>
                </a:cxn>
                <a:cxn ang="0">
                  <a:pos x="130" y="79"/>
                </a:cxn>
                <a:cxn ang="0">
                  <a:pos x="138" y="71"/>
                </a:cxn>
                <a:cxn ang="0">
                  <a:pos x="146" y="61"/>
                </a:cxn>
                <a:cxn ang="0">
                  <a:pos x="153" y="53"/>
                </a:cxn>
                <a:cxn ang="0">
                  <a:pos x="161" y="43"/>
                </a:cxn>
                <a:cxn ang="0">
                  <a:pos x="167" y="35"/>
                </a:cxn>
                <a:cxn ang="0">
                  <a:pos x="173" y="25"/>
                </a:cxn>
                <a:cxn ang="0">
                  <a:pos x="179" y="14"/>
                </a:cxn>
                <a:cxn ang="0">
                  <a:pos x="183" y="7"/>
                </a:cxn>
                <a:cxn ang="0">
                  <a:pos x="186" y="0"/>
                </a:cxn>
                <a:cxn ang="0">
                  <a:pos x="349" y="76"/>
                </a:cxn>
              </a:cxnLst>
              <a:rect l="0" t="0" r="r" b="b"/>
              <a:pathLst>
                <a:path w="350" h="351">
                  <a:moveTo>
                    <a:pt x="349" y="76"/>
                  </a:moveTo>
                  <a:lnTo>
                    <a:pt x="344" y="84"/>
                  </a:lnTo>
                  <a:lnTo>
                    <a:pt x="341" y="90"/>
                  </a:lnTo>
                  <a:lnTo>
                    <a:pt x="337" y="97"/>
                  </a:lnTo>
                  <a:lnTo>
                    <a:pt x="334" y="103"/>
                  </a:lnTo>
                  <a:lnTo>
                    <a:pt x="331" y="110"/>
                  </a:lnTo>
                  <a:lnTo>
                    <a:pt x="326" y="116"/>
                  </a:lnTo>
                  <a:lnTo>
                    <a:pt x="323" y="122"/>
                  </a:lnTo>
                  <a:lnTo>
                    <a:pt x="318" y="129"/>
                  </a:lnTo>
                  <a:lnTo>
                    <a:pt x="313" y="136"/>
                  </a:lnTo>
                  <a:lnTo>
                    <a:pt x="308" y="144"/>
                  </a:lnTo>
                  <a:lnTo>
                    <a:pt x="303" y="150"/>
                  </a:lnTo>
                  <a:lnTo>
                    <a:pt x="299" y="156"/>
                  </a:lnTo>
                  <a:lnTo>
                    <a:pt x="293" y="164"/>
                  </a:lnTo>
                  <a:lnTo>
                    <a:pt x="287" y="172"/>
                  </a:lnTo>
                  <a:lnTo>
                    <a:pt x="281" y="179"/>
                  </a:lnTo>
                  <a:lnTo>
                    <a:pt x="275" y="185"/>
                  </a:lnTo>
                  <a:lnTo>
                    <a:pt x="270" y="191"/>
                  </a:lnTo>
                  <a:lnTo>
                    <a:pt x="262" y="200"/>
                  </a:lnTo>
                  <a:lnTo>
                    <a:pt x="256" y="206"/>
                  </a:lnTo>
                  <a:lnTo>
                    <a:pt x="249" y="212"/>
                  </a:lnTo>
                  <a:lnTo>
                    <a:pt x="243" y="218"/>
                  </a:lnTo>
                  <a:lnTo>
                    <a:pt x="237" y="223"/>
                  </a:lnTo>
                  <a:lnTo>
                    <a:pt x="231" y="229"/>
                  </a:lnTo>
                  <a:lnTo>
                    <a:pt x="224" y="235"/>
                  </a:lnTo>
                  <a:lnTo>
                    <a:pt x="216" y="241"/>
                  </a:lnTo>
                  <a:lnTo>
                    <a:pt x="210" y="246"/>
                  </a:lnTo>
                  <a:lnTo>
                    <a:pt x="202" y="252"/>
                  </a:lnTo>
                  <a:lnTo>
                    <a:pt x="193" y="258"/>
                  </a:lnTo>
                  <a:lnTo>
                    <a:pt x="185" y="264"/>
                  </a:lnTo>
                  <a:lnTo>
                    <a:pt x="176" y="270"/>
                  </a:lnTo>
                  <a:lnTo>
                    <a:pt x="167" y="277"/>
                  </a:lnTo>
                  <a:lnTo>
                    <a:pt x="157" y="282"/>
                  </a:lnTo>
                  <a:lnTo>
                    <a:pt x="206" y="350"/>
                  </a:lnTo>
                  <a:lnTo>
                    <a:pt x="14" y="263"/>
                  </a:lnTo>
                  <a:lnTo>
                    <a:pt x="0" y="92"/>
                  </a:lnTo>
                  <a:lnTo>
                    <a:pt x="39" y="140"/>
                  </a:lnTo>
                  <a:lnTo>
                    <a:pt x="49" y="136"/>
                  </a:lnTo>
                  <a:lnTo>
                    <a:pt x="57" y="131"/>
                  </a:lnTo>
                  <a:lnTo>
                    <a:pt x="70" y="125"/>
                  </a:lnTo>
                  <a:lnTo>
                    <a:pt x="81" y="118"/>
                  </a:lnTo>
                  <a:lnTo>
                    <a:pt x="92" y="110"/>
                  </a:lnTo>
                  <a:lnTo>
                    <a:pt x="103" y="104"/>
                  </a:lnTo>
                  <a:lnTo>
                    <a:pt x="112" y="95"/>
                  </a:lnTo>
                  <a:lnTo>
                    <a:pt x="121" y="87"/>
                  </a:lnTo>
                  <a:lnTo>
                    <a:pt x="130" y="79"/>
                  </a:lnTo>
                  <a:lnTo>
                    <a:pt x="138" y="71"/>
                  </a:lnTo>
                  <a:lnTo>
                    <a:pt x="146" y="61"/>
                  </a:lnTo>
                  <a:lnTo>
                    <a:pt x="153" y="53"/>
                  </a:lnTo>
                  <a:lnTo>
                    <a:pt x="161" y="43"/>
                  </a:lnTo>
                  <a:lnTo>
                    <a:pt x="167" y="35"/>
                  </a:lnTo>
                  <a:lnTo>
                    <a:pt x="173" y="25"/>
                  </a:lnTo>
                  <a:lnTo>
                    <a:pt x="179" y="14"/>
                  </a:lnTo>
                  <a:lnTo>
                    <a:pt x="183" y="7"/>
                  </a:lnTo>
                  <a:lnTo>
                    <a:pt x="186" y="0"/>
                  </a:lnTo>
                  <a:lnTo>
                    <a:pt x="349" y="76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7" name="Freeform 16"/>
            <p:cNvSpPr>
              <a:spLocks/>
            </p:cNvSpPr>
            <p:nvPr/>
          </p:nvSpPr>
          <p:spPr bwMode="auto">
            <a:xfrm>
              <a:off x="6694185" y="5195337"/>
              <a:ext cx="348712" cy="457274"/>
            </a:xfrm>
            <a:custGeom>
              <a:avLst/>
              <a:gdLst/>
              <a:ahLst/>
              <a:cxnLst>
                <a:cxn ang="0">
                  <a:pos x="0" y="259"/>
                </a:cxn>
                <a:cxn ang="0">
                  <a:pos x="80" y="289"/>
                </a:cxn>
                <a:cxn ang="0">
                  <a:pos x="84" y="279"/>
                </a:cxn>
                <a:cxn ang="0">
                  <a:pos x="87" y="269"/>
                </a:cxn>
                <a:cxn ang="0">
                  <a:pos x="89" y="260"/>
                </a:cxn>
                <a:cxn ang="0">
                  <a:pos x="92" y="252"/>
                </a:cxn>
                <a:cxn ang="0">
                  <a:pos x="94" y="243"/>
                </a:cxn>
                <a:cxn ang="0">
                  <a:pos x="96" y="233"/>
                </a:cxn>
                <a:cxn ang="0">
                  <a:pos x="97" y="223"/>
                </a:cxn>
                <a:cxn ang="0">
                  <a:pos x="100" y="214"/>
                </a:cxn>
                <a:cxn ang="0">
                  <a:pos x="101" y="202"/>
                </a:cxn>
                <a:cxn ang="0">
                  <a:pos x="101" y="191"/>
                </a:cxn>
                <a:cxn ang="0">
                  <a:pos x="101" y="170"/>
                </a:cxn>
                <a:cxn ang="0">
                  <a:pos x="101" y="159"/>
                </a:cxn>
                <a:cxn ang="0">
                  <a:pos x="100" y="150"/>
                </a:cxn>
                <a:cxn ang="0">
                  <a:pos x="99" y="140"/>
                </a:cxn>
                <a:cxn ang="0">
                  <a:pos x="97" y="129"/>
                </a:cxn>
                <a:cxn ang="0">
                  <a:pos x="95" y="120"/>
                </a:cxn>
                <a:cxn ang="0">
                  <a:pos x="93" y="109"/>
                </a:cxn>
                <a:cxn ang="0">
                  <a:pos x="89" y="97"/>
                </a:cxn>
                <a:cxn ang="0">
                  <a:pos x="245" y="0"/>
                </a:cxn>
                <a:cxn ang="0">
                  <a:pos x="249" y="9"/>
                </a:cxn>
                <a:cxn ang="0">
                  <a:pos x="252" y="18"/>
                </a:cxn>
                <a:cxn ang="0">
                  <a:pos x="255" y="26"/>
                </a:cxn>
                <a:cxn ang="0">
                  <a:pos x="258" y="35"/>
                </a:cxn>
                <a:cxn ang="0">
                  <a:pos x="260" y="43"/>
                </a:cxn>
                <a:cxn ang="0">
                  <a:pos x="263" y="52"/>
                </a:cxn>
                <a:cxn ang="0">
                  <a:pos x="265" y="59"/>
                </a:cxn>
                <a:cxn ang="0">
                  <a:pos x="267" y="67"/>
                </a:cxn>
                <a:cxn ang="0">
                  <a:pos x="268" y="75"/>
                </a:cxn>
                <a:cxn ang="0">
                  <a:pos x="271" y="84"/>
                </a:cxn>
                <a:cxn ang="0">
                  <a:pos x="272" y="95"/>
                </a:cxn>
                <a:cxn ang="0">
                  <a:pos x="275" y="104"/>
                </a:cxn>
                <a:cxn ang="0">
                  <a:pos x="277" y="113"/>
                </a:cxn>
                <a:cxn ang="0">
                  <a:pos x="278" y="124"/>
                </a:cxn>
                <a:cxn ang="0">
                  <a:pos x="279" y="134"/>
                </a:cxn>
                <a:cxn ang="0">
                  <a:pos x="279" y="145"/>
                </a:cxn>
                <a:cxn ang="0">
                  <a:pos x="280" y="156"/>
                </a:cxn>
                <a:cxn ang="0">
                  <a:pos x="280" y="167"/>
                </a:cxn>
                <a:cxn ang="0">
                  <a:pos x="280" y="178"/>
                </a:cxn>
                <a:cxn ang="0">
                  <a:pos x="280" y="193"/>
                </a:cxn>
                <a:cxn ang="0">
                  <a:pos x="280" y="206"/>
                </a:cxn>
                <a:cxn ang="0">
                  <a:pos x="279" y="215"/>
                </a:cxn>
                <a:cxn ang="0">
                  <a:pos x="279" y="225"/>
                </a:cxn>
                <a:cxn ang="0">
                  <a:pos x="278" y="235"/>
                </a:cxn>
                <a:cxn ang="0">
                  <a:pos x="276" y="248"/>
                </a:cxn>
                <a:cxn ang="0">
                  <a:pos x="274" y="258"/>
                </a:cxn>
                <a:cxn ang="0">
                  <a:pos x="272" y="267"/>
                </a:cxn>
                <a:cxn ang="0">
                  <a:pos x="270" y="279"/>
                </a:cxn>
                <a:cxn ang="0">
                  <a:pos x="267" y="288"/>
                </a:cxn>
                <a:cxn ang="0">
                  <a:pos x="265" y="300"/>
                </a:cxn>
                <a:cxn ang="0">
                  <a:pos x="262" y="310"/>
                </a:cxn>
                <a:cxn ang="0">
                  <a:pos x="259" y="320"/>
                </a:cxn>
                <a:cxn ang="0">
                  <a:pos x="256" y="331"/>
                </a:cxn>
                <a:cxn ang="0">
                  <a:pos x="251" y="344"/>
                </a:cxn>
                <a:cxn ang="0">
                  <a:pos x="246" y="357"/>
                </a:cxn>
                <a:cxn ang="0">
                  <a:pos x="323" y="388"/>
                </a:cxn>
                <a:cxn ang="0">
                  <a:pos x="132" y="408"/>
                </a:cxn>
                <a:cxn ang="0">
                  <a:pos x="0" y="259"/>
                </a:cxn>
              </a:cxnLst>
              <a:rect l="0" t="0" r="r" b="b"/>
              <a:pathLst>
                <a:path w="324" h="409">
                  <a:moveTo>
                    <a:pt x="0" y="259"/>
                  </a:moveTo>
                  <a:lnTo>
                    <a:pt x="80" y="289"/>
                  </a:lnTo>
                  <a:lnTo>
                    <a:pt x="84" y="279"/>
                  </a:lnTo>
                  <a:lnTo>
                    <a:pt x="87" y="269"/>
                  </a:lnTo>
                  <a:lnTo>
                    <a:pt x="89" y="260"/>
                  </a:lnTo>
                  <a:lnTo>
                    <a:pt x="92" y="252"/>
                  </a:lnTo>
                  <a:lnTo>
                    <a:pt x="94" y="243"/>
                  </a:lnTo>
                  <a:lnTo>
                    <a:pt x="96" y="233"/>
                  </a:lnTo>
                  <a:lnTo>
                    <a:pt x="97" y="223"/>
                  </a:lnTo>
                  <a:lnTo>
                    <a:pt x="100" y="214"/>
                  </a:lnTo>
                  <a:lnTo>
                    <a:pt x="101" y="202"/>
                  </a:lnTo>
                  <a:lnTo>
                    <a:pt x="101" y="191"/>
                  </a:lnTo>
                  <a:lnTo>
                    <a:pt x="101" y="170"/>
                  </a:lnTo>
                  <a:lnTo>
                    <a:pt x="101" y="159"/>
                  </a:lnTo>
                  <a:lnTo>
                    <a:pt x="100" y="150"/>
                  </a:lnTo>
                  <a:lnTo>
                    <a:pt x="99" y="140"/>
                  </a:lnTo>
                  <a:lnTo>
                    <a:pt x="97" y="129"/>
                  </a:lnTo>
                  <a:lnTo>
                    <a:pt x="95" y="120"/>
                  </a:lnTo>
                  <a:lnTo>
                    <a:pt x="93" y="109"/>
                  </a:lnTo>
                  <a:lnTo>
                    <a:pt x="89" y="97"/>
                  </a:lnTo>
                  <a:lnTo>
                    <a:pt x="245" y="0"/>
                  </a:lnTo>
                  <a:lnTo>
                    <a:pt x="249" y="9"/>
                  </a:lnTo>
                  <a:lnTo>
                    <a:pt x="252" y="18"/>
                  </a:lnTo>
                  <a:lnTo>
                    <a:pt x="255" y="26"/>
                  </a:lnTo>
                  <a:lnTo>
                    <a:pt x="258" y="35"/>
                  </a:lnTo>
                  <a:lnTo>
                    <a:pt x="260" y="43"/>
                  </a:lnTo>
                  <a:lnTo>
                    <a:pt x="263" y="52"/>
                  </a:lnTo>
                  <a:lnTo>
                    <a:pt x="265" y="59"/>
                  </a:lnTo>
                  <a:lnTo>
                    <a:pt x="267" y="67"/>
                  </a:lnTo>
                  <a:lnTo>
                    <a:pt x="268" y="75"/>
                  </a:lnTo>
                  <a:lnTo>
                    <a:pt x="271" y="84"/>
                  </a:lnTo>
                  <a:lnTo>
                    <a:pt x="272" y="95"/>
                  </a:lnTo>
                  <a:lnTo>
                    <a:pt x="275" y="104"/>
                  </a:lnTo>
                  <a:lnTo>
                    <a:pt x="277" y="113"/>
                  </a:lnTo>
                  <a:lnTo>
                    <a:pt x="278" y="124"/>
                  </a:lnTo>
                  <a:lnTo>
                    <a:pt x="279" y="134"/>
                  </a:lnTo>
                  <a:lnTo>
                    <a:pt x="279" y="145"/>
                  </a:lnTo>
                  <a:lnTo>
                    <a:pt x="280" y="156"/>
                  </a:lnTo>
                  <a:lnTo>
                    <a:pt x="280" y="167"/>
                  </a:lnTo>
                  <a:lnTo>
                    <a:pt x="280" y="178"/>
                  </a:lnTo>
                  <a:lnTo>
                    <a:pt x="280" y="193"/>
                  </a:lnTo>
                  <a:lnTo>
                    <a:pt x="280" y="206"/>
                  </a:lnTo>
                  <a:lnTo>
                    <a:pt x="279" y="215"/>
                  </a:lnTo>
                  <a:lnTo>
                    <a:pt x="279" y="225"/>
                  </a:lnTo>
                  <a:lnTo>
                    <a:pt x="278" y="235"/>
                  </a:lnTo>
                  <a:lnTo>
                    <a:pt x="276" y="248"/>
                  </a:lnTo>
                  <a:lnTo>
                    <a:pt x="274" y="258"/>
                  </a:lnTo>
                  <a:lnTo>
                    <a:pt x="272" y="267"/>
                  </a:lnTo>
                  <a:lnTo>
                    <a:pt x="270" y="279"/>
                  </a:lnTo>
                  <a:lnTo>
                    <a:pt x="267" y="288"/>
                  </a:lnTo>
                  <a:lnTo>
                    <a:pt x="265" y="300"/>
                  </a:lnTo>
                  <a:lnTo>
                    <a:pt x="262" y="310"/>
                  </a:lnTo>
                  <a:lnTo>
                    <a:pt x="259" y="320"/>
                  </a:lnTo>
                  <a:lnTo>
                    <a:pt x="256" y="331"/>
                  </a:lnTo>
                  <a:lnTo>
                    <a:pt x="251" y="344"/>
                  </a:lnTo>
                  <a:lnTo>
                    <a:pt x="246" y="357"/>
                  </a:lnTo>
                  <a:lnTo>
                    <a:pt x="323" y="388"/>
                  </a:lnTo>
                  <a:lnTo>
                    <a:pt x="132" y="408"/>
                  </a:lnTo>
                  <a:lnTo>
                    <a:pt x="0" y="259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8" name="Freeform 17"/>
            <p:cNvSpPr>
              <a:spLocks/>
            </p:cNvSpPr>
            <p:nvPr/>
          </p:nvSpPr>
          <p:spPr bwMode="auto">
            <a:xfrm>
              <a:off x="6631679" y="4932158"/>
              <a:ext cx="407928" cy="402993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84" y="3"/>
                </a:cxn>
                <a:cxn ang="0">
                  <a:pos x="91" y="6"/>
                </a:cxn>
                <a:cxn ang="0">
                  <a:pos x="97" y="10"/>
                </a:cxn>
                <a:cxn ang="0">
                  <a:pos x="104" y="13"/>
                </a:cxn>
                <a:cxn ang="0">
                  <a:pos x="110" y="17"/>
                </a:cxn>
                <a:cxn ang="0">
                  <a:pos x="116" y="21"/>
                </a:cxn>
                <a:cxn ang="0">
                  <a:pos x="123" y="25"/>
                </a:cxn>
                <a:cxn ang="0">
                  <a:pos x="129" y="29"/>
                </a:cxn>
                <a:cxn ang="0">
                  <a:pos x="136" y="34"/>
                </a:cxn>
                <a:cxn ang="0">
                  <a:pos x="144" y="40"/>
                </a:cxn>
                <a:cxn ang="0">
                  <a:pos x="151" y="44"/>
                </a:cxn>
                <a:cxn ang="0">
                  <a:pos x="157" y="50"/>
                </a:cxn>
                <a:cxn ang="0">
                  <a:pos x="164" y="55"/>
                </a:cxn>
                <a:cxn ang="0">
                  <a:pos x="172" y="60"/>
                </a:cxn>
                <a:cxn ang="0">
                  <a:pos x="179" y="66"/>
                </a:cxn>
                <a:cxn ang="0">
                  <a:pos x="185" y="73"/>
                </a:cxn>
                <a:cxn ang="0">
                  <a:pos x="192" y="78"/>
                </a:cxn>
                <a:cxn ang="0">
                  <a:pos x="200" y="85"/>
                </a:cxn>
                <a:cxn ang="0">
                  <a:pos x="206" y="92"/>
                </a:cxn>
                <a:cxn ang="0">
                  <a:pos x="212" y="98"/>
                </a:cxn>
                <a:cxn ang="0">
                  <a:pos x="219" y="105"/>
                </a:cxn>
                <a:cxn ang="0">
                  <a:pos x="224" y="110"/>
                </a:cxn>
                <a:cxn ang="0">
                  <a:pos x="229" y="117"/>
                </a:cxn>
                <a:cxn ang="0">
                  <a:pos x="235" y="124"/>
                </a:cxn>
                <a:cxn ang="0">
                  <a:pos x="242" y="132"/>
                </a:cxn>
                <a:cxn ang="0">
                  <a:pos x="247" y="138"/>
                </a:cxn>
                <a:cxn ang="0">
                  <a:pos x="252" y="146"/>
                </a:cxn>
                <a:cxn ang="0">
                  <a:pos x="259" y="155"/>
                </a:cxn>
                <a:cxn ang="0">
                  <a:pos x="265" y="163"/>
                </a:cxn>
                <a:cxn ang="0">
                  <a:pos x="271" y="173"/>
                </a:cxn>
                <a:cxn ang="0">
                  <a:pos x="277" y="182"/>
                </a:cxn>
                <a:cxn ang="0">
                  <a:pos x="282" y="191"/>
                </a:cxn>
                <a:cxn ang="0">
                  <a:pos x="288" y="201"/>
                </a:cxn>
                <a:cxn ang="0">
                  <a:pos x="292" y="210"/>
                </a:cxn>
                <a:cxn ang="0">
                  <a:pos x="296" y="218"/>
                </a:cxn>
                <a:cxn ang="0">
                  <a:pos x="300" y="228"/>
                </a:cxn>
                <a:cxn ang="0">
                  <a:pos x="302" y="234"/>
                </a:cxn>
                <a:cxn ang="0">
                  <a:pos x="378" y="205"/>
                </a:cxn>
                <a:cxn ang="0">
                  <a:pos x="261" y="360"/>
                </a:cxn>
                <a:cxn ang="0">
                  <a:pos x="55" y="334"/>
                </a:cxn>
                <a:cxn ang="0">
                  <a:pos x="136" y="301"/>
                </a:cxn>
                <a:cxn ang="0">
                  <a:pos x="131" y="290"/>
                </a:cxn>
                <a:cxn ang="0">
                  <a:pos x="126" y="280"/>
                </a:cxn>
                <a:cxn ang="0">
                  <a:pos x="119" y="268"/>
                </a:cxn>
                <a:cxn ang="0">
                  <a:pos x="110" y="256"/>
                </a:cxn>
                <a:cxn ang="0">
                  <a:pos x="104" y="246"/>
                </a:cxn>
                <a:cxn ang="0">
                  <a:pos x="96" y="236"/>
                </a:cxn>
                <a:cxn ang="0">
                  <a:pos x="87" y="227"/>
                </a:cxn>
                <a:cxn ang="0">
                  <a:pos x="79" y="219"/>
                </a:cxn>
                <a:cxn ang="0">
                  <a:pos x="71" y="211"/>
                </a:cxn>
                <a:cxn ang="0">
                  <a:pos x="62" y="203"/>
                </a:cxn>
                <a:cxn ang="0">
                  <a:pos x="53" y="196"/>
                </a:cxn>
                <a:cxn ang="0">
                  <a:pos x="44" y="188"/>
                </a:cxn>
                <a:cxn ang="0">
                  <a:pos x="35" y="182"/>
                </a:cxn>
                <a:cxn ang="0">
                  <a:pos x="25" y="175"/>
                </a:cxn>
                <a:cxn ang="0">
                  <a:pos x="14" y="169"/>
                </a:cxn>
                <a:cxn ang="0">
                  <a:pos x="8" y="166"/>
                </a:cxn>
                <a:cxn ang="0">
                  <a:pos x="0" y="161"/>
                </a:cxn>
                <a:cxn ang="0">
                  <a:pos x="77" y="0"/>
                </a:cxn>
              </a:cxnLst>
              <a:rect l="0" t="0" r="r" b="b"/>
              <a:pathLst>
                <a:path w="379" h="361">
                  <a:moveTo>
                    <a:pt x="77" y="0"/>
                  </a:moveTo>
                  <a:lnTo>
                    <a:pt x="84" y="3"/>
                  </a:lnTo>
                  <a:lnTo>
                    <a:pt x="91" y="6"/>
                  </a:lnTo>
                  <a:lnTo>
                    <a:pt x="97" y="10"/>
                  </a:lnTo>
                  <a:lnTo>
                    <a:pt x="104" y="13"/>
                  </a:lnTo>
                  <a:lnTo>
                    <a:pt x="110" y="17"/>
                  </a:lnTo>
                  <a:lnTo>
                    <a:pt x="116" y="21"/>
                  </a:lnTo>
                  <a:lnTo>
                    <a:pt x="123" y="25"/>
                  </a:lnTo>
                  <a:lnTo>
                    <a:pt x="129" y="29"/>
                  </a:lnTo>
                  <a:lnTo>
                    <a:pt x="136" y="34"/>
                  </a:lnTo>
                  <a:lnTo>
                    <a:pt x="144" y="40"/>
                  </a:lnTo>
                  <a:lnTo>
                    <a:pt x="151" y="44"/>
                  </a:lnTo>
                  <a:lnTo>
                    <a:pt x="157" y="50"/>
                  </a:lnTo>
                  <a:lnTo>
                    <a:pt x="164" y="55"/>
                  </a:lnTo>
                  <a:lnTo>
                    <a:pt x="172" y="60"/>
                  </a:lnTo>
                  <a:lnTo>
                    <a:pt x="179" y="66"/>
                  </a:lnTo>
                  <a:lnTo>
                    <a:pt x="185" y="73"/>
                  </a:lnTo>
                  <a:lnTo>
                    <a:pt x="192" y="78"/>
                  </a:lnTo>
                  <a:lnTo>
                    <a:pt x="200" y="85"/>
                  </a:lnTo>
                  <a:lnTo>
                    <a:pt x="206" y="92"/>
                  </a:lnTo>
                  <a:lnTo>
                    <a:pt x="212" y="98"/>
                  </a:lnTo>
                  <a:lnTo>
                    <a:pt x="219" y="105"/>
                  </a:lnTo>
                  <a:lnTo>
                    <a:pt x="224" y="110"/>
                  </a:lnTo>
                  <a:lnTo>
                    <a:pt x="229" y="117"/>
                  </a:lnTo>
                  <a:lnTo>
                    <a:pt x="235" y="124"/>
                  </a:lnTo>
                  <a:lnTo>
                    <a:pt x="242" y="132"/>
                  </a:lnTo>
                  <a:lnTo>
                    <a:pt x="247" y="138"/>
                  </a:lnTo>
                  <a:lnTo>
                    <a:pt x="252" y="146"/>
                  </a:lnTo>
                  <a:lnTo>
                    <a:pt x="259" y="155"/>
                  </a:lnTo>
                  <a:lnTo>
                    <a:pt x="265" y="163"/>
                  </a:lnTo>
                  <a:lnTo>
                    <a:pt x="271" y="173"/>
                  </a:lnTo>
                  <a:lnTo>
                    <a:pt x="277" y="182"/>
                  </a:lnTo>
                  <a:lnTo>
                    <a:pt x="282" y="191"/>
                  </a:lnTo>
                  <a:lnTo>
                    <a:pt x="288" y="201"/>
                  </a:lnTo>
                  <a:lnTo>
                    <a:pt x="292" y="210"/>
                  </a:lnTo>
                  <a:lnTo>
                    <a:pt x="296" y="218"/>
                  </a:lnTo>
                  <a:lnTo>
                    <a:pt x="300" y="228"/>
                  </a:lnTo>
                  <a:lnTo>
                    <a:pt x="302" y="234"/>
                  </a:lnTo>
                  <a:lnTo>
                    <a:pt x="378" y="205"/>
                  </a:lnTo>
                  <a:lnTo>
                    <a:pt x="261" y="360"/>
                  </a:lnTo>
                  <a:lnTo>
                    <a:pt x="55" y="334"/>
                  </a:lnTo>
                  <a:lnTo>
                    <a:pt x="136" y="301"/>
                  </a:lnTo>
                  <a:lnTo>
                    <a:pt x="131" y="290"/>
                  </a:lnTo>
                  <a:lnTo>
                    <a:pt x="126" y="280"/>
                  </a:lnTo>
                  <a:lnTo>
                    <a:pt x="119" y="268"/>
                  </a:lnTo>
                  <a:lnTo>
                    <a:pt x="110" y="256"/>
                  </a:lnTo>
                  <a:lnTo>
                    <a:pt x="104" y="246"/>
                  </a:lnTo>
                  <a:lnTo>
                    <a:pt x="96" y="236"/>
                  </a:lnTo>
                  <a:lnTo>
                    <a:pt x="87" y="227"/>
                  </a:lnTo>
                  <a:lnTo>
                    <a:pt x="79" y="219"/>
                  </a:lnTo>
                  <a:lnTo>
                    <a:pt x="71" y="211"/>
                  </a:lnTo>
                  <a:lnTo>
                    <a:pt x="62" y="203"/>
                  </a:lnTo>
                  <a:lnTo>
                    <a:pt x="53" y="196"/>
                  </a:lnTo>
                  <a:lnTo>
                    <a:pt x="44" y="188"/>
                  </a:lnTo>
                  <a:lnTo>
                    <a:pt x="35" y="182"/>
                  </a:lnTo>
                  <a:lnTo>
                    <a:pt x="25" y="175"/>
                  </a:lnTo>
                  <a:lnTo>
                    <a:pt x="14" y="169"/>
                  </a:lnTo>
                  <a:lnTo>
                    <a:pt x="8" y="166"/>
                  </a:lnTo>
                  <a:lnTo>
                    <a:pt x="0" y="161"/>
                  </a:lnTo>
                  <a:lnTo>
                    <a:pt x="77" y="0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69" name="Freeform 18"/>
            <p:cNvSpPr>
              <a:spLocks/>
            </p:cNvSpPr>
            <p:nvPr/>
          </p:nvSpPr>
          <p:spPr bwMode="auto">
            <a:xfrm>
              <a:off x="6347117" y="4828531"/>
              <a:ext cx="391479" cy="330619"/>
            </a:xfrm>
            <a:custGeom>
              <a:avLst/>
              <a:gdLst/>
              <a:ahLst/>
              <a:cxnLst>
                <a:cxn ang="0">
                  <a:pos x="194" y="296"/>
                </a:cxn>
                <a:cxn ang="0">
                  <a:pos x="217" y="238"/>
                </a:cxn>
                <a:cxn ang="0">
                  <a:pos x="210" y="236"/>
                </a:cxn>
                <a:cxn ang="0">
                  <a:pos x="201" y="234"/>
                </a:cxn>
                <a:cxn ang="0">
                  <a:pos x="190" y="231"/>
                </a:cxn>
                <a:cxn ang="0">
                  <a:pos x="182" y="230"/>
                </a:cxn>
                <a:cxn ang="0">
                  <a:pos x="171" y="228"/>
                </a:cxn>
                <a:cxn ang="0">
                  <a:pos x="161" y="228"/>
                </a:cxn>
                <a:cxn ang="0">
                  <a:pos x="149" y="226"/>
                </a:cxn>
                <a:cxn ang="0">
                  <a:pos x="128" y="226"/>
                </a:cxn>
                <a:cxn ang="0">
                  <a:pos x="118" y="227"/>
                </a:cxn>
                <a:cxn ang="0">
                  <a:pos x="108" y="228"/>
                </a:cxn>
                <a:cxn ang="0">
                  <a:pos x="98" y="229"/>
                </a:cxn>
                <a:cxn ang="0">
                  <a:pos x="88" y="231"/>
                </a:cxn>
                <a:cxn ang="0">
                  <a:pos x="78" y="233"/>
                </a:cxn>
                <a:cxn ang="0">
                  <a:pos x="67" y="235"/>
                </a:cxn>
                <a:cxn ang="0">
                  <a:pos x="57" y="238"/>
                </a:cxn>
                <a:cxn ang="0">
                  <a:pos x="83" y="117"/>
                </a:cxn>
                <a:cxn ang="0">
                  <a:pos x="0" y="68"/>
                </a:cxn>
                <a:cxn ang="0">
                  <a:pos x="4" y="67"/>
                </a:cxn>
                <a:cxn ang="0">
                  <a:pos x="12" y="64"/>
                </a:cxn>
                <a:cxn ang="0">
                  <a:pos x="19" y="62"/>
                </a:cxn>
                <a:cxn ang="0">
                  <a:pos x="26" y="59"/>
                </a:cxn>
                <a:cxn ang="0">
                  <a:pos x="35" y="58"/>
                </a:cxn>
                <a:cxn ang="0">
                  <a:pos x="43" y="56"/>
                </a:cxn>
                <a:cxn ang="0">
                  <a:pos x="53" y="53"/>
                </a:cxn>
                <a:cxn ang="0">
                  <a:pos x="62" y="52"/>
                </a:cxn>
                <a:cxn ang="0">
                  <a:pos x="72" y="50"/>
                </a:cxn>
                <a:cxn ang="0">
                  <a:pos x="82" y="49"/>
                </a:cxn>
                <a:cxn ang="0">
                  <a:pos x="93" y="48"/>
                </a:cxn>
                <a:cxn ang="0">
                  <a:pos x="104" y="48"/>
                </a:cxn>
                <a:cxn ang="0">
                  <a:pos x="115" y="46"/>
                </a:cxn>
                <a:cxn ang="0">
                  <a:pos x="126" y="46"/>
                </a:cxn>
                <a:cxn ang="0">
                  <a:pos x="137" y="46"/>
                </a:cxn>
                <a:cxn ang="0">
                  <a:pos x="151" y="46"/>
                </a:cxn>
                <a:cxn ang="0">
                  <a:pos x="164" y="47"/>
                </a:cxn>
                <a:cxn ang="0">
                  <a:pos x="173" y="48"/>
                </a:cxn>
                <a:cxn ang="0">
                  <a:pos x="184" y="48"/>
                </a:cxn>
                <a:cxn ang="0">
                  <a:pos x="193" y="50"/>
                </a:cxn>
                <a:cxn ang="0">
                  <a:pos x="205" y="51"/>
                </a:cxn>
                <a:cxn ang="0">
                  <a:pos x="215" y="53"/>
                </a:cxn>
                <a:cxn ang="0">
                  <a:pos x="225" y="54"/>
                </a:cxn>
                <a:cxn ang="0">
                  <a:pos x="237" y="57"/>
                </a:cxn>
                <a:cxn ang="0">
                  <a:pos x="247" y="59"/>
                </a:cxn>
                <a:cxn ang="0">
                  <a:pos x="258" y="63"/>
                </a:cxn>
                <a:cxn ang="0">
                  <a:pos x="268" y="65"/>
                </a:cxn>
                <a:cxn ang="0">
                  <a:pos x="278" y="68"/>
                </a:cxn>
                <a:cxn ang="0">
                  <a:pos x="289" y="71"/>
                </a:cxn>
                <a:cxn ang="0">
                  <a:pos x="320" y="0"/>
                </a:cxn>
                <a:cxn ang="0">
                  <a:pos x="364" y="200"/>
                </a:cxn>
                <a:cxn ang="0">
                  <a:pos x="194" y="296"/>
                </a:cxn>
              </a:cxnLst>
              <a:rect l="0" t="0" r="r" b="b"/>
              <a:pathLst>
                <a:path w="365" h="297">
                  <a:moveTo>
                    <a:pt x="194" y="296"/>
                  </a:moveTo>
                  <a:lnTo>
                    <a:pt x="217" y="238"/>
                  </a:lnTo>
                  <a:lnTo>
                    <a:pt x="210" y="236"/>
                  </a:lnTo>
                  <a:lnTo>
                    <a:pt x="201" y="234"/>
                  </a:lnTo>
                  <a:lnTo>
                    <a:pt x="190" y="231"/>
                  </a:lnTo>
                  <a:lnTo>
                    <a:pt x="182" y="230"/>
                  </a:lnTo>
                  <a:lnTo>
                    <a:pt x="171" y="228"/>
                  </a:lnTo>
                  <a:lnTo>
                    <a:pt x="161" y="228"/>
                  </a:lnTo>
                  <a:lnTo>
                    <a:pt x="149" y="226"/>
                  </a:lnTo>
                  <a:lnTo>
                    <a:pt x="128" y="226"/>
                  </a:lnTo>
                  <a:lnTo>
                    <a:pt x="118" y="227"/>
                  </a:lnTo>
                  <a:lnTo>
                    <a:pt x="108" y="228"/>
                  </a:lnTo>
                  <a:lnTo>
                    <a:pt x="98" y="229"/>
                  </a:lnTo>
                  <a:lnTo>
                    <a:pt x="88" y="231"/>
                  </a:lnTo>
                  <a:lnTo>
                    <a:pt x="78" y="233"/>
                  </a:lnTo>
                  <a:lnTo>
                    <a:pt x="67" y="235"/>
                  </a:lnTo>
                  <a:lnTo>
                    <a:pt x="57" y="238"/>
                  </a:lnTo>
                  <a:lnTo>
                    <a:pt x="83" y="117"/>
                  </a:lnTo>
                  <a:lnTo>
                    <a:pt x="0" y="68"/>
                  </a:lnTo>
                  <a:lnTo>
                    <a:pt x="4" y="67"/>
                  </a:lnTo>
                  <a:lnTo>
                    <a:pt x="12" y="64"/>
                  </a:lnTo>
                  <a:lnTo>
                    <a:pt x="19" y="62"/>
                  </a:lnTo>
                  <a:lnTo>
                    <a:pt x="26" y="59"/>
                  </a:lnTo>
                  <a:lnTo>
                    <a:pt x="35" y="58"/>
                  </a:lnTo>
                  <a:lnTo>
                    <a:pt x="43" y="56"/>
                  </a:lnTo>
                  <a:lnTo>
                    <a:pt x="53" y="53"/>
                  </a:lnTo>
                  <a:lnTo>
                    <a:pt x="62" y="52"/>
                  </a:lnTo>
                  <a:lnTo>
                    <a:pt x="72" y="50"/>
                  </a:lnTo>
                  <a:lnTo>
                    <a:pt x="82" y="49"/>
                  </a:lnTo>
                  <a:lnTo>
                    <a:pt x="93" y="48"/>
                  </a:lnTo>
                  <a:lnTo>
                    <a:pt x="104" y="48"/>
                  </a:lnTo>
                  <a:lnTo>
                    <a:pt x="115" y="46"/>
                  </a:lnTo>
                  <a:lnTo>
                    <a:pt x="126" y="46"/>
                  </a:lnTo>
                  <a:lnTo>
                    <a:pt x="137" y="46"/>
                  </a:lnTo>
                  <a:lnTo>
                    <a:pt x="151" y="46"/>
                  </a:lnTo>
                  <a:lnTo>
                    <a:pt x="164" y="47"/>
                  </a:lnTo>
                  <a:lnTo>
                    <a:pt x="173" y="48"/>
                  </a:lnTo>
                  <a:lnTo>
                    <a:pt x="184" y="48"/>
                  </a:lnTo>
                  <a:lnTo>
                    <a:pt x="193" y="50"/>
                  </a:lnTo>
                  <a:lnTo>
                    <a:pt x="205" y="51"/>
                  </a:lnTo>
                  <a:lnTo>
                    <a:pt x="215" y="53"/>
                  </a:lnTo>
                  <a:lnTo>
                    <a:pt x="225" y="54"/>
                  </a:lnTo>
                  <a:lnTo>
                    <a:pt x="237" y="57"/>
                  </a:lnTo>
                  <a:lnTo>
                    <a:pt x="247" y="59"/>
                  </a:lnTo>
                  <a:lnTo>
                    <a:pt x="258" y="63"/>
                  </a:lnTo>
                  <a:lnTo>
                    <a:pt x="268" y="65"/>
                  </a:lnTo>
                  <a:lnTo>
                    <a:pt x="278" y="68"/>
                  </a:lnTo>
                  <a:lnTo>
                    <a:pt x="289" y="71"/>
                  </a:lnTo>
                  <a:lnTo>
                    <a:pt x="320" y="0"/>
                  </a:lnTo>
                  <a:lnTo>
                    <a:pt x="364" y="200"/>
                  </a:lnTo>
                  <a:lnTo>
                    <a:pt x="194" y="296"/>
                  </a:lnTo>
                </a:path>
              </a:pathLst>
            </a:custGeom>
            <a:grpFill/>
            <a:ln w="9525" cap="flat" cmpd="sng">
              <a:solidFill>
                <a:schemeClr val="bg1">
                  <a:lumMod val="65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marL="0" marR="0" lvl="0" indent="0" algn="l" defTabSz="801929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789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795086" y="1754240"/>
            <a:ext cx="4097779" cy="5668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7874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Efecto tractor de la actividad económica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32784" y="6524788"/>
            <a:ext cx="5343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defTabSz="914400" eaLnBrk="0" fontAlgn="base" hangingPunct="0">
              <a:spcBef>
                <a:spcPct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altLang="es-ES" sz="1600" dirty="0"/>
              <a:t>En </a:t>
            </a:r>
            <a:r>
              <a:rPr lang="es-ES" altLang="es-ES" sz="1600" dirty="0" smtClean="0"/>
              <a:t>2017, el Teatro Real </a:t>
            </a:r>
            <a:r>
              <a:rPr lang="es-ES" altLang="es-ES" sz="1600" dirty="0"/>
              <a:t>mantuvo un total de </a:t>
            </a:r>
            <a:r>
              <a:rPr lang="es-ES" altLang="es-ES" sz="1600" dirty="0">
                <a:solidFill>
                  <a:srgbClr val="92D400"/>
                </a:solidFill>
              </a:rPr>
              <a:t>1.428 puestos de trabajo (EJC) </a:t>
            </a:r>
            <a:r>
              <a:rPr lang="es-ES" altLang="es-ES" sz="1600" dirty="0"/>
              <a:t>en </a:t>
            </a:r>
            <a:r>
              <a:rPr lang="es-ES" altLang="es-ES" sz="1600" dirty="0" smtClean="0"/>
              <a:t>la Comunidad de Madrid</a:t>
            </a:r>
            <a:endParaRPr lang="es-ES" altLang="es-ES" sz="1600" dirty="0"/>
          </a:p>
        </p:txBody>
      </p:sp>
    </p:spTree>
    <p:extLst>
      <p:ext uri="{BB962C8B-B14F-4D97-AF65-F5344CB8AC3E}">
        <p14:creationId xmlns:p14="http://schemas.microsoft.com/office/powerpoint/2010/main" val="1689027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eloitte_US_Onscreen">
  <a:themeElements>
    <a:clrScheme name="Deloitte colors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Deloitte Powerpoint fon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3"/>
        </a:solidFill>
        <a:ln w="19050" algn="ctr">
          <a:noFill/>
          <a:miter lim="800000"/>
          <a:headEnd/>
          <a:tailEnd/>
        </a:ln>
      </a:spPr>
      <a:bodyPr wrap="square" lIns="88900" tIns="88900" rIns="88900" bIns="88900" rtlCol="0" anchor="ctr"/>
      <a:lstStyle>
        <a:defPPr>
          <a:lnSpc>
            <a:spcPct val="106000"/>
          </a:lnSpc>
          <a:buFont typeface="Wingdings 2" pitchFamily="18" charset="2"/>
          <a:buNone/>
          <a:defRPr sz="1600" b="1" dirty="0" smtClean="0">
            <a:solidFill>
              <a:schemeClr val="bg1"/>
            </a:solidFill>
          </a:defRPr>
        </a:defPPr>
      </a:lst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95000"/>
          </a:schemeClr>
        </a:solidFill>
      </a:spPr>
      <a:bodyPr lIns="97274" tIns="48637" rIns="97274" bIns="48637" anchor="ctr"/>
      <a:lstStyle>
        <a:defPPr marL="328083" marR="0" indent="-328083" algn="just" defTabSz="1092346" rtl="0" eaLnBrk="1" fontAlgn="base" latinLnBrk="0" hangingPunct="1">
          <a:lnSpc>
            <a:spcPct val="100000"/>
          </a:lnSpc>
          <a:spcBef>
            <a:spcPts val="386"/>
          </a:spcBef>
          <a:spcAft>
            <a:spcPts val="386"/>
          </a:spcAft>
          <a:buClrTx/>
          <a:buSzTx/>
          <a:buFont typeface="Arial" pitchFamily="34" charset="0"/>
          <a:buChar char="•"/>
          <a:tabLst/>
          <a:defRPr kumimoji="0" sz="1050" b="0" i="0" u="none" strike="noStrike" kern="1200" cap="none" spc="0" normalizeH="0" baseline="0" noProof="0" dirty="0" smtClean="0">
            <a:ln>
              <a:noFill/>
            </a:ln>
            <a:solidFill>
              <a:schemeClr val="accent4"/>
            </a:solidFill>
            <a:effectLst/>
            <a:uLnTx/>
            <a:uFillTx/>
            <a:ea typeface="+mn-ea"/>
            <a:cs typeface="+mn-cs"/>
          </a:defRPr>
        </a:defPPr>
      </a:lstStyle>
    </a:txDef>
  </a:objectDefaults>
  <a:extraClrSchemeLst/>
  <a:custClrLst>
    <a:custClr name="Green 7">
      <a:srgbClr val="2C5234"/>
    </a:custClr>
    <a:custClr name="Green 6">
      <a:srgbClr val="046A38"/>
    </a:custClr>
    <a:custClr name="Green 5">
      <a:srgbClr val="009A44"/>
    </a:custClr>
    <a:custClr name="Green 4">
      <a:srgbClr val="43B02A"/>
    </a:custClr>
    <a:custClr name="Deloitte Green">
      <a:srgbClr val="86BC25"/>
    </a:custClr>
    <a:custClr name="Green 2">
      <a:srgbClr val="C4D600"/>
    </a:custClr>
    <a:custClr name="Green 1">
      <a:srgbClr val="E3E48D"/>
    </a:custClr>
    <a:custClr name="Teal 7">
      <a:srgbClr val="004F59"/>
    </a:custClr>
    <a:custClr name="Teal 6">
      <a:srgbClr val="007680"/>
    </a:custClr>
    <a:custClr name="Teal 5">
      <a:srgbClr val="0097A9"/>
    </a:custClr>
    <a:custClr name="Teal 4">
      <a:srgbClr val="00ABAB"/>
    </a:custClr>
    <a:custClr name="Teal 3">
      <a:srgbClr val="6FC2B4"/>
    </a:custClr>
    <a:custClr name="Teal 2">
      <a:srgbClr val="9DD4CF"/>
    </a:custClr>
    <a:custClr name="Teal 1">
      <a:srgbClr val="DDEFE8"/>
    </a:custClr>
    <a:custClr name="Blue 7">
      <a:srgbClr val="041E42"/>
    </a:custClr>
    <a:custClr name="Blue 6">
      <a:srgbClr val="012169"/>
    </a:custClr>
    <a:custClr name="Blue 5">
      <a:srgbClr val="005587"/>
    </a:custClr>
    <a:custClr name="Blue 4">
      <a:srgbClr val="0076A8"/>
    </a:custClr>
    <a:custClr name="Blue 3">
      <a:srgbClr val="00A3E0"/>
    </a:custClr>
    <a:custClr name="Blue 2">
      <a:srgbClr val="62B5E5"/>
    </a:custClr>
    <a:custClr name="Blue 1">
      <a:srgbClr val="A0DCFF"/>
    </a:custClr>
    <a:custClr name="Cool Gray 11">
      <a:srgbClr val="53565A"/>
    </a:custClr>
    <a:custClr name="Cool Gray 10">
      <a:srgbClr val="63666A"/>
    </a:custClr>
    <a:custClr name="Cool Gray 9">
      <a:srgbClr val="75787B"/>
    </a:custClr>
    <a:custClr name="Cool Gray 7">
      <a:srgbClr val="97999B"/>
    </a:custClr>
    <a:custClr name="Cool Gray 6">
      <a:srgbClr val="A7A8AA"/>
    </a:custClr>
    <a:custClr name="Cool Gray 4">
      <a:srgbClr val="BBBCBC"/>
    </a:custClr>
    <a:custClr name="Cool Gray 2">
      <a:srgbClr val="D0D0CE"/>
    </a:custClr>
    <a:custClr name="White">
      <a:srgbClr val="FFFFFF"/>
    </a:custClr>
    <a:custClr name="Black">
      <a:srgbClr val="000000"/>
    </a:custClr>
    <a:custClr name="Red">
      <a:srgbClr val="DA291C"/>
    </a:custClr>
    <a:custClr name="Orange">
      <a:srgbClr val="ED8B00"/>
    </a:custClr>
    <a:custClr name="Yellow">
      <a:srgbClr val="FFCD00"/>
    </a:custClr>
  </a:custClrLst>
  <a:extLst>
    <a:ext uri="{05A4C25C-085E-4340-85A3-A5531E510DB2}">
      <thm15:themeFamily xmlns:thm15="http://schemas.microsoft.com/office/thememl/2012/main" name="Presentación9" id="{D2D99B32-7A85-A64B-8789-7D7FDF23F092}" vid="{648A5354-26AB-7A44-A188-D0928D389B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Propuesta A4 - Deloitte</Template>
  <TotalTime>4012</TotalTime>
  <Words>1267</Words>
  <Application>Microsoft Office PowerPoint</Application>
  <PresentationFormat>Personalizado</PresentationFormat>
  <Paragraphs>158</Paragraphs>
  <Slides>16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Arial</vt:lpstr>
      <vt:lpstr>Calibri</vt:lpstr>
      <vt:lpstr>Open Sans</vt:lpstr>
      <vt:lpstr>Times New Roman</vt:lpstr>
      <vt:lpstr>Verdana</vt:lpstr>
      <vt:lpstr>Wingdings</vt:lpstr>
      <vt:lpstr>Wingdings 2</vt:lpstr>
      <vt:lpstr>Deloitte_US_Onscreen</vt:lpstr>
      <vt:lpstr>think-cell Slide</vt:lpstr>
      <vt:lpstr>Gráfico</vt:lpstr>
      <vt:lpstr>Evaluación de la contribución socio-económica del Teatro Real a su entorno </vt:lpstr>
      <vt:lpstr>Evolución presupuestaria y liquidación presupuesto 2017</vt:lpstr>
      <vt:lpstr>Índice</vt:lpstr>
      <vt:lpstr>1. Objetivos del estudio</vt:lpstr>
      <vt:lpstr>2. Metodología</vt:lpstr>
      <vt:lpstr>3. Resultados</vt:lpstr>
      <vt:lpstr>3. Resultados</vt:lpstr>
      <vt:lpstr>Presentación de PowerPoint</vt:lpstr>
      <vt:lpstr>3. Resultados</vt:lpstr>
      <vt:lpstr>PERFIL ASOCIADO A LAS  PERSONAS ABONADAS Y ASISTENTES AL TEATRO REAL</vt:lpstr>
      <vt:lpstr>Presentación de PowerPoint</vt:lpstr>
      <vt:lpstr>3. Resultados</vt:lpstr>
      <vt:lpstr>Semana de la ópera</vt:lpstr>
      <vt:lpstr>3. Resultados</vt:lpstr>
      <vt:lpstr>Presentación de PowerPoint</vt:lpstr>
      <vt:lpstr>Internacionalización Teatro Real</vt:lpstr>
    </vt:vector>
  </TitlesOfParts>
  <Company>Deloitte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</dc:creator>
  <cp:lastModifiedBy>Carolina Gamo - SECDIR</cp:lastModifiedBy>
  <cp:revision>356</cp:revision>
  <cp:lastPrinted>2018-06-28T08:24:53Z</cp:lastPrinted>
  <dcterms:created xsi:type="dcterms:W3CDTF">2016-06-30T14:25:57Z</dcterms:created>
  <dcterms:modified xsi:type="dcterms:W3CDTF">2018-06-28T08:31:59Z</dcterms:modified>
</cp:coreProperties>
</file>